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5" r:id="rId3"/>
    <p:sldId id="262" r:id="rId4"/>
    <p:sldId id="257" r:id="rId5"/>
    <p:sldId id="258" r:id="rId6"/>
    <p:sldId id="260" r:id="rId7"/>
    <p:sldId id="263" r:id="rId8"/>
    <p:sldId id="264" r:id="rId9"/>
    <p:sldId id="277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8418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57330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5037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5011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46538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56219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0053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44111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5057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3716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20031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615B-77CB-4964-865A-B01A91684F21}" type="datetimeFigureOut">
              <a:rPr lang="id-ID" smtClean="0"/>
              <a:pPr/>
              <a:t>06/03/2020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41611-8C04-4D44-816E-66107641A31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6724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201164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id-ID" b="1" dirty="0" smtClean="0"/>
              <a:t>BAB 9 – KD 3.9</a:t>
            </a:r>
            <a:br>
              <a:rPr lang="id-ID" b="1" dirty="0" smtClean="0"/>
            </a:br>
            <a:r>
              <a:rPr lang="id-ID" b="1" dirty="0" smtClean="0"/>
              <a:t>Integrasi </a:t>
            </a:r>
            <a:r>
              <a:rPr lang="id-ID" b="1" dirty="0"/>
              <a:t>Nasional dalam</a:t>
            </a:r>
            <a:br>
              <a:rPr lang="id-ID" b="1" dirty="0"/>
            </a:br>
            <a:r>
              <a:rPr lang="id-ID" b="1" dirty="0"/>
              <a:t>Bingkai Bhinneka Tunggal Ika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71236119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031"/>
            <a:ext cx="10515600" cy="953037"/>
          </a:xfrm>
        </p:spPr>
        <p:txBody>
          <a:bodyPr/>
          <a:lstStyle/>
          <a:p>
            <a:r>
              <a:rPr lang="id-ID" dirty="0" smtClean="0"/>
              <a:t>B. Pentingnya Konsep Integrasi 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907332" cy="5422006"/>
          </a:xfrm>
        </p:spPr>
        <p:txBody>
          <a:bodyPr>
            <a:normAutofit/>
          </a:bodyPr>
          <a:lstStyle/>
          <a:p>
            <a:r>
              <a:rPr lang="id-ID" b="1" dirty="0"/>
              <a:t>1. Pengertian Integrasi </a:t>
            </a:r>
            <a:r>
              <a:rPr lang="id-ID" b="1" dirty="0" smtClean="0"/>
              <a:t>Nasional</a:t>
            </a:r>
          </a:p>
          <a:p>
            <a:r>
              <a:rPr lang="id-ID" dirty="0"/>
              <a:t>Dalam Kamus Besar Bahasa Indonesia, integrasi nasional </a:t>
            </a:r>
            <a:r>
              <a:rPr lang="id-ID" dirty="0" smtClean="0"/>
              <a:t>mempunyai arti </a:t>
            </a:r>
            <a:r>
              <a:rPr lang="id-ID" dirty="0"/>
              <a:t>politis dan antropologis.</a:t>
            </a:r>
          </a:p>
          <a:p>
            <a:r>
              <a:rPr lang="id-ID" b="1" dirty="0"/>
              <a:t>a</a:t>
            </a:r>
            <a:r>
              <a:rPr lang="id-ID" b="1" dirty="0" smtClean="0"/>
              <a:t>. </a:t>
            </a:r>
            <a:r>
              <a:rPr lang="id-ID" b="1" dirty="0"/>
              <a:t>Secara Politis</a:t>
            </a:r>
          </a:p>
          <a:p>
            <a:r>
              <a:rPr lang="it-IT" dirty="0"/>
              <a:t>Integrasi nasional secara politis berarti penyatuan </a:t>
            </a:r>
            <a:r>
              <a:rPr lang="it-IT" dirty="0" smtClean="0"/>
              <a:t>berbagai</a:t>
            </a:r>
            <a:r>
              <a:rPr lang="id-ID" dirty="0" smtClean="0"/>
              <a:t> kelompok </a:t>
            </a:r>
            <a:r>
              <a:rPr lang="id-ID" dirty="0"/>
              <a:t>budaya dan sosial dalam kesatuan wilayah nasional </a:t>
            </a:r>
            <a:r>
              <a:rPr lang="id-ID" dirty="0" smtClean="0"/>
              <a:t>yang membentuk </a:t>
            </a:r>
            <a:r>
              <a:rPr lang="id-ID" dirty="0"/>
              <a:t>suatu identitas nasional.</a:t>
            </a:r>
          </a:p>
          <a:p>
            <a:r>
              <a:rPr lang="id-ID" b="1" dirty="0" smtClean="0"/>
              <a:t>b. </a:t>
            </a:r>
            <a:r>
              <a:rPr lang="id-ID" b="1" dirty="0"/>
              <a:t>Secara Antropologis</a:t>
            </a:r>
          </a:p>
          <a:p>
            <a:r>
              <a:rPr lang="it-IT" dirty="0"/>
              <a:t>Integrasi nasional secara antropologis berarti proses </a:t>
            </a:r>
            <a:r>
              <a:rPr lang="it-IT" dirty="0" smtClean="0"/>
              <a:t>penyesuaian</a:t>
            </a:r>
            <a:r>
              <a:rPr lang="id-ID" dirty="0" smtClean="0"/>
              <a:t> di </a:t>
            </a:r>
            <a:r>
              <a:rPr lang="id-ID" dirty="0"/>
              <a:t>antara unsur-unsur kebudayaan yang berbeda sehingga </a:t>
            </a:r>
            <a:r>
              <a:rPr lang="id-ID" dirty="0" smtClean="0"/>
              <a:t>mencapai suatu </a:t>
            </a:r>
            <a:r>
              <a:rPr lang="id-ID" dirty="0"/>
              <a:t>keserasian fungsi dalam kehidupan masyarakat.</a:t>
            </a:r>
          </a:p>
        </p:txBody>
      </p:sp>
    </p:spTree>
    <p:extLst>
      <p:ext uri="{BB962C8B-B14F-4D97-AF65-F5344CB8AC3E}">
        <p14:creationId xmlns="" xmlns:p14="http://schemas.microsoft.com/office/powerpoint/2010/main" val="326740255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5829233"/>
          </a:xfrm>
        </p:spPr>
        <p:txBody>
          <a:bodyPr/>
          <a:lstStyle/>
          <a:p>
            <a:r>
              <a:rPr lang="id-ID" b="1" dirty="0"/>
              <a:t>Pendapat para ahli tentang integrasi</a:t>
            </a:r>
            <a:r>
              <a:rPr lang="id-ID" b="1" dirty="0" smtClean="0"/>
              <a:t>.</a:t>
            </a:r>
          </a:p>
          <a:p>
            <a:r>
              <a:rPr lang="id-ID" b="1" dirty="0"/>
              <a:t>(1). Howard Wriggins</a:t>
            </a:r>
          </a:p>
          <a:p>
            <a:r>
              <a:rPr lang="id-ID" dirty="0"/>
              <a:t>Integritas bangsa berarti penyatuan bagian yang </a:t>
            </a:r>
            <a:r>
              <a:rPr lang="id-ID" dirty="0" smtClean="0"/>
              <a:t>berbeda-beda dari </a:t>
            </a:r>
            <a:r>
              <a:rPr lang="id-ID" dirty="0"/>
              <a:t>suatu masyarakat menjadi suatu keseluruhan yang lebih </a:t>
            </a:r>
            <a:r>
              <a:rPr lang="id-ID" dirty="0" smtClean="0"/>
              <a:t>utuh atau </a:t>
            </a:r>
            <a:r>
              <a:rPr lang="id-ID" dirty="0"/>
              <a:t>memadukan masyarakat-masyarakat kecil yang </a:t>
            </a:r>
            <a:r>
              <a:rPr lang="id-ID" dirty="0" smtClean="0"/>
              <a:t>jumlahnya banyak </a:t>
            </a:r>
            <a:r>
              <a:rPr lang="id-ID" dirty="0"/>
              <a:t>menjadi satu kesatuan bangsa.</a:t>
            </a:r>
          </a:p>
          <a:p>
            <a:r>
              <a:rPr lang="id-ID" b="1" dirty="0"/>
              <a:t>(2). Dr. Nazaruddin Sjamsuddin</a:t>
            </a:r>
          </a:p>
          <a:p>
            <a:r>
              <a:rPr lang="id-ID" dirty="0"/>
              <a:t>Menurutnya, integrasi nasional ini sebagai proses </a:t>
            </a:r>
            <a:r>
              <a:rPr lang="id-ID" dirty="0" smtClean="0"/>
              <a:t>penyatuan suatu </a:t>
            </a:r>
            <a:r>
              <a:rPr lang="id-ID" dirty="0"/>
              <a:t>bangsa yang mencakup semua aspek kehidupannya, yaitu </a:t>
            </a:r>
            <a:r>
              <a:rPr lang="id-ID" dirty="0" smtClean="0"/>
              <a:t>aspek sosial</a:t>
            </a:r>
            <a:r>
              <a:rPr lang="id-ID" dirty="0"/>
              <a:t>, politik, ekonomi, dan budaya. Integrasi juga meliputi </a:t>
            </a:r>
            <a:r>
              <a:rPr lang="id-ID" dirty="0" smtClean="0"/>
              <a:t>aspek vertikal </a:t>
            </a:r>
            <a:r>
              <a:rPr lang="id-ID" dirty="0"/>
              <a:t>dan horisontal.</a:t>
            </a:r>
          </a:p>
        </p:txBody>
      </p:sp>
    </p:spTree>
    <p:extLst>
      <p:ext uri="{BB962C8B-B14F-4D97-AF65-F5344CB8AC3E}">
        <p14:creationId xmlns="" xmlns:p14="http://schemas.microsoft.com/office/powerpoint/2010/main" val="5232607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751960"/>
          </a:xfrm>
        </p:spPr>
        <p:txBody>
          <a:bodyPr/>
          <a:lstStyle/>
          <a:p>
            <a:r>
              <a:rPr lang="id-ID" b="1" dirty="0"/>
              <a:t>(3). J. Soedjati Djiwandono</a:t>
            </a:r>
          </a:p>
          <a:p>
            <a:r>
              <a:rPr lang="id-ID" dirty="0"/>
              <a:t>Menurutnya, integrasi nasional sebagai cara bagaimana </a:t>
            </a:r>
            <a:r>
              <a:rPr lang="id-ID" dirty="0" smtClean="0"/>
              <a:t>kelestarian persatuan </a:t>
            </a:r>
            <a:r>
              <a:rPr lang="id-ID" dirty="0"/>
              <a:t>nasional dalam arti luas dapat didamaikan dengan </a:t>
            </a:r>
            <a:r>
              <a:rPr lang="id-ID" dirty="0" smtClean="0"/>
              <a:t>hak menentukan </a:t>
            </a:r>
            <a:r>
              <a:rPr lang="id-ID" dirty="0"/>
              <a:t>nasib sendiri. Hak tersebut perlu dibatasi pada </a:t>
            </a:r>
            <a:r>
              <a:rPr lang="id-ID" dirty="0" smtClean="0"/>
              <a:t>suatu taraf </a:t>
            </a:r>
            <a:r>
              <a:rPr lang="id-ID" dirty="0"/>
              <a:t>tertentu. Bila tidak, persatuan nasional akan dibahayakan.</a:t>
            </a:r>
          </a:p>
        </p:txBody>
      </p:sp>
    </p:spTree>
    <p:extLst>
      <p:ext uri="{BB962C8B-B14F-4D97-AF65-F5344CB8AC3E}">
        <p14:creationId xmlns="" xmlns:p14="http://schemas.microsoft.com/office/powerpoint/2010/main" val="367836118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62"/>
            <a:ext cx="10515600" cy="5970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2. Faktor-Faktor Pembentuk Integrasi Nasional</a:t>
            </a:r>
          </a:p>
          <a:p>
            <a:pPr marL="0" indent="0">
              <a:buNone/>
            </a:pPr>
            <a:r>
              <a:rPr lang="id-ID" b="1" dirty="0" smtClean="0">
                <a:solidFill>
                  <a:srgbClr val="FF0000"/>
                </a:solidFill>
              </a:rPr>
              <a:t>a. </a:t>
            </a:r>
            <a:r>
              <a:rPr lang="id-ID" b="1" dirty="0">
                <a:solidFill>
                  <a:srgbClr val="FF0000"/>
                </a:solidFill>
              </a:rPr>
              <a:t>Faktor pendorong tercapainya integrasi nasional</a:t>
            </a:r>
          </a:p>
          <a:p>
            <a:r>
              <a:rPr lang="id-ID" dirty="0"/>
              <a:t>1) Adanya rasa senasib dan seperjuangan yang diakibatkan </a:t>
            </a:r>
            <a:r>
              <a:rPr lang="id-ID" dirty="0" smtClean="0"/>
              <a:t>oleh faktor </a:t>
            </a:r>
            <a:r>
              <a:rPr lang="id-ID" dirty="0"/>
              <a:t>sejarah.</a:t>
            </a:r>
          </a:p>
          <a:p>
            <a:r>
              <a:rPr lang="id-ID" dirty="0"/>
              <a:t>2) Adanya ideologi nasional yang tercermin dalam simbol </a:t>
            </a:r>
            <a:r>
              <a:rPr lang="id-ID" dirty="0" smtClean="0"/>
              <a:t>negara yaitu </a:t>
            </a:r>
            <a:r>
              <a:rPr lang="id-ID" dirty="0"/>
              <a:t>Garuda Pancasila dan semboyan Bhinneka Tunggal Ika.</a:t>
            </a:r>
          </a:p>
          <a:p>
            <a:r>
              <a:rPr lang="id-ID" dirty="0"/>
              <a:t>3) Adanya tekad serta keinginan untuk bersatu di kalangan </a:t>
            </a:r>
            <a:r>
              <a:rPr lang="id-ID" dirty="0" smtClean="0"/>
              <a:t>bangsa Indonesia </a:t>
            </a:r>
            <a:r>
              <a:rPr lang="id-ID" dirty="0"/>
              <a:t>seperti yang dinyatakan dalam Sumpah Pemuda.</a:t>
            </a:r>
          </a:p>
          <a:p>
            <a:r>
              <a:rPr lang="id-ID" dirty="0"/>
              <a:t>4) Adanya ancaman dari luar yang menyebabkan </a:t>
            </a:r>
            <a:r>
              <a:rPr lang="id-ID" dirty="0" smtClean="0"/>
              <a:t>munculnya semangat </a:t>
            </a:r>
            <a:r>
              <a:rPr lang="id-ID" dirty="0"/>
              <a:t>nasionalisme di kalangan bangsa Indonesia.</a:t>
            </a:r>
          </a:p>
        </p:txBody>
      </p:sp>
    </p:spTree>
    <p:extLst>
      <p:ext uri="{BB962C8B-B14F-4D97-AF65-F5344CB8AC3E}">
        <p14:creationId xmlns="" xmlns:p14="http://schemas.microsoft.com/office/powerpoint/2010/main" val="24121931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5867870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>
                <a:solidFill>
                  <a:srgbClr val="FF0000"/>
                </a:solidFill>
              </a:rPr>
              <a:t>b. </a:t>
            </a:r>
            <a:r>
              <a:rPr lang="id-ID" b="1" dirty="0">
                <a:solidFill>
                  <a:srgbClr val="FF0000"/>
                </a:solidFill>
              </a:rPr>
              <a:t>Faktor pendukung integrasi nasional</a:t>
            </a:r>
          </a:p>
          <a:p>
            <a:r>
              <a:rPr lang="id-ID" dirty="0"/>
              <a:t>1) Penggunaan bahasa Indonesia.</a:t>
            </a:r>
          </a:p>
          <a:p>
            <a:r>
              <a:rPr lang="id-ID" dirty="0"/>
              <a:t>2) Adanya semangat persatuan dan kesatuan dalam bangsa, </a:t>
            </a:r>
            <a:r>
              <a:rPr lang="id-ID" dirty="0" smtClean="0"/>
              <a:t>bahasa, dan </a:t>
            </a:r>
            <a:r>
              <a:rPr lang="id-ID" dirty="0"/>
              <a:t>tanah air Indonesia.</a:t>
            </a:r>
          </a:p>
          <a:p>
            <a:r>
              <a:rPr lang="id-ID" dirty="0"/>
              <a:t>3) Adanya kepribadian dan pandangan hidup kebangsaan </a:t>
            </a:r>
            <a:r>
              <a:rPr lang="id-ID" dirty="0" smtClean="0"/>
              <a:t>yang sama</a:t>
            </a:r>
            <a:r>
              <a:rPr lang="id-ID" dirty="0"/>
              <a:t>, yaitu Pancasila.</a:t>
            </a:r>
          </a:p>
          <a:p>
            <a:r>
              <a:rPr lang="id-ID" dirty="0"/>
              <a:t>4) Adanya jiwa dan semangat gotong royong, solidaritas, </a:t>
            </a:r>
            <a:r>
              <a:rPr lang="id-ID" dirty="0" smtClean="0"/>
              <a:t>dan toleransi </a:t>
            </a:r>
            <a:r>
              <a:rPr lang="id-ID" dirty="0"/>
              <a:t>keagamaan yang kuat.</a:t>
            </a:r>
          </a:p>
          <a:p>
            <a:r>
              <a:rPr lang="id-ID" dirty="0"/>
              <a:t>5) Adanya rasa senasib sepenanggungan akibat </a:t>
            </a:r>
            <a:r>
              <a:rPr lang="id-ID" dirty="0" smtClean="0"/>
              <a:t>penderitaan penjajahan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3419252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5764839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>
                <a:solidFill>
                  <a:srgbClr val="FF0000"/>
                </a:solidFill>
              </a:rPr>
              <a:t>c. </a:t>
            </a:r>
            <a:r>
              <a:rPr lang="id-ID" b="1" dirty="0">
                <a:solidFill>
                  <a:srgbClr val="FF0000"/>
                </a:solidFill>
              </a:rPr>
              <a:t>Faktor penghambat integrasi nasional</a:t>
            </a:r>
          </a:p>
          <a:p>
            <a:r>
              <a:rPr lang="sv-SE" dirty="0"/>
              <a:t>1) Kurangnya penghargaan terhadap kemajemukan yang </a:t>
            </a:r>
            <a:r>
              <a:rPr lang="sv-SE" dirty="0" smtClean="0"/>
              <a:t>bersifat</a:t>
            </a:r>
            <a:r>
              <a:rPr lang="id-ID" dirty="0" smtClean="0"/>
              <a:t> heterogen</a:t>
            </a:r>
            <a:r>
              <a:rPr lang="id-ID" dirty="0"/>
              <a:t>.</a:t>
            </a:r>
          </a:p>
          <a:p>
            <a:r>
              <a:rPr lang="id-ID" dirty="0"/>
              <a:t>2) Kurangnya toleransi antargolongan.</a:t>
            </a:r>
          </a:p>
          <a:p>
            <a:r>
              <a:rPr lang="id-ID" dirty="0"/>
              <a:t>3) Kurangnya kesadaran dari masyarakat Indonesia </a:t>
            </a:r>
            <a:r>
              <a:rPr lang="id-ID" dirty="0" smtClean="0"/>
              <a:t>terhadap ancaman </a:t>
            </a:r>
            <a:r>
              <a:rPr lang="id-ID" dirty="0"/>
              <a:t>dan gangguan dari luar.</a:t>
            </a:r>
          </a:p>
          <a:p>
            <a:r>
              <a:rPr lang="id-ID" dirty="0"/>
              <a:t>4) Adanya ketidakpuasan terhadap ketimpangan dan </a:t>
            </a:r>
            <a:r>
              <a:rPr lang="id-ID" dirty="0" smtClean="0"/>
              <a:t>ketidakmerataan hasil-hasil </a:t>
            </a:r>
            <a:r>
              <a:rPr lang="id-ID" dirty="0"/>
              <a:t>pembangunan.</a:t>
            </a:r>
          </a:p>
        </p:txBody>
      </p:sp>
    </p:spTree>
    <p:extLst>
      <p:ext uri="{BB962C8B-B14F-4D97-AF65-F5344CB8AC3E}">
        <p14:creationId xmlns="" xmlns:p14="http://schemas.microsoft.com/office/powerpoint/2010/main" val="137171695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87" y="278297"/>
            <a:ext cx="11290852" cy="628153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id-ID" sz="4400" b="1" dirty="0" smtClean="0"/>
              <a:t>					</a:t>
            </a:r>
            <a:r>
              <a:rPr lang="en-US" sz="4400" b="1" dirty="0" smtClean="0"/>
              <a:t>TUGAS </a:t>
            </a:r>
            <a:r>
              <a:rPr lang="id-ID" sz="4400" b="1" dirty="0" smtClean="0"/>
              <a:t>1</a:t>
            </a:r>
            <a:r>
              <a:rPr lang="id-ID" sz="4400" b="1" dirty="0" smtClean="0"/>
              <a:t>4</a:t>
            </a:r>
          </a:p>
          <a:p>
            <a:pPr lvl="0" algn="ctr">
              <a:buNone/>
            </a:pPr>
            <a:endParaRPr lang="en-US" sz="3600" b="1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Jelaskan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makna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integrasi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nasional</a:t>
            </a:r>
            <a:r>
              <a:rPr lang="en-US" sz="3400" b="1" dirty="0" smtClean="0"/>
              <a:t>!</a:t>
            </a:r>
            <a:endParaRPr lang="en-US" sz="34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Apa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pentingnya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integrasi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nasional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bagi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keutuhan</a:t>
            </a:r>
            <a:r>
              <a:rPr lang="en-US" sz="3400" b="1" dirty="0" smtClean="0"/>
              <a:t> NKRI?</a:t>
            </a:r>
            <a:endParaRPr lang="en-US" sz="34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Peran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apakah</a:t>
            </a:r>
            <a:r>
              <a:rPr lang="en-US" sz="3400" b="1" dirty="0" smtClean="0"/>
              <a:t> yang </a:t>
            </a:r>
            <a:r>
              <a:rPr lang="en-US" sz="3400" b="1" dirty="0" err="1" smtClean="0"/>
              <a:t>bisa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pemerintah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dan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masyarakat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lakukan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untuk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mewujudkan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integrasi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nasional</a:t>
            </a:r>
            <a:r>
              <a:rPr lang="en-US" sz="3400" b="1" dirty="0" smtClean="0"/>
              <a:t>?</a:t>
            </a:r>
            <a:endParaRPr lang="en-US" sz="34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Apa</a:t>
            </a:r>
            <a:r>
              <a:rPr lang="en-US" sz="3400" b="1" dirty="0" smtClean="0"/>
              <a:t> yang </a:t>
            </a:r>
            <a:r>
              <a:rPr lang="en-US" sz="3400" b="1" dirty="0" err="1" smtClean="0"/>
              <a:t>menyebabkan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disintegrasi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nasional</a:t>
            </a:r>
            <a:r>
              <a:rPr lang="en-US" sz="3400" b="1" dirty="0" smtClean="0"/>
              <a:t>? </a:t>
            </a:r>
            <a:r>
              <a:rPr lang="en-US" sz="3400" b="1" dirty="0" err="1" smtClean="0"/>
              <a:t>Jelaskan</a:t>
            </a:r>
            <a:r>
              <a:rPr lang="en-US" sz="3400" b="1" dirty="0" smtClean="0"/>
              <a:t>!</a:t>
            </a:r>
            <a:endParaRPr lang="en-US" sz="34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Bagaimana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sikap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kita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sebagai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pelajar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dalam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menjaga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integrasi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nasional</a:t>
            </a:r>
            <a:r>
              <a:rPr lang="en-US" sz="3400" b="1" dirty="0" smtClean="0"/>
              <a:t>?</a:t>
            </a:r>
            <a:endParaRPr lang="en-US" sz="34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400" b="1" dirty="0" err="1" smtClean="0"/>
              <a:t>Menurut</a:t>
            </a:r>
            <a:r>
              <a:rPr lang="en-US" sz="3400" b="1" dirty="0" smtClean="0"/>
              <a:t> kalian </a:t>
            </a:r>
            <a:r>
              <a:rPr lang="en-US" sz="3400" b="1" dirty="0" err="1" smtClean="0"/>
              <a:t>apakah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keberagaman</a:t>
            </a:r>
            <a:r>
              <a:rPr lang="en-US" sz="3400" b="1" dirty="0" smtClean="0"/>
              <a:t> yang </a:t>
            </a:r>
            <a:r>
              <a:rPr lang="en-US" sz="3400" b="1" dirty="0" err="1" smtClean="0"/>
              <a:t>dimiliki</a:t>
            </a:r>
            <a:r>
              <a:rPr lang="en-US" sz="3400" b="1" dirty="0" smtClean="0"/>
              <a:t> Indonesia </a:t>
            </a:r>
            <a:r>
              <a:rPr lang="en-US" sz="3400" b="1" dirty="0" err="1" smtClean="0"/>
              <a:t>akan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menjadikan</a:t>
            </a:r>
            <a:r>
              <a:rPr lang="en-US" sz="3400" b="1" dirty="0" smtClean="0"/>
              <a:t> boomerang </a:t>
            </a:r>
            <a:r>
              <a:rPr lang="en-US" sz="3400" b="1" dirty="0" err="1" smtClean="0"/>
              <a:t>dalam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keutuhan</a:t>
            </a:r>
            <a:r>
              <a:rPr lang="en-US" sz="3400" b="1" dirty="0" smtClean="0"/>
              <a:t> NKRI? </a:t>
            </a:r>
            <a:r>
              <a:rPr lang="en-US" sz="3400" b="1" dirty="0" err="1" smtClean="0"/>
              <a:t>Jelaskan</a:t>
            </a:r>
            <a:r>
              <a:rPr lang="en-US" sz="3400" b="1" dirty="0" smtClean="0"/>
              <a:t>!</a:t>
            </a:r>
            <a:endParaRPr lang="en-US" sz="34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0" y="115911"/>
            <a:ext cx="11771290" cy="2021982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C. Peran Serta Warga Negara dalam Menjaga Persatuan dan Kesatuan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2369712"/>
            <a:ext cx="11372046" cy="4211391"/>
          </a:xfrm>
        </p:spPr>
        <p:txBody>
          <a:bodyPr>
            <a:normAutofit/>
          </a:bodyPr>
          <a:lstStyle/>
          <a:p>
            <a:r>
              <a:rPr lang="id-ID" sz="3600" dirty="0"/>
              <a:t>Sebagai warga negara yang baik sudah sepantasnya bila kita turut </a:t>
            </a:r>
            <a:r>
              <a:rPr lang="id-ID" sz="3600" dirty="0" smtClean="0"/>
              <a:t>serta dalam </a:t>
            </a:r>
            <a:r>
              <a:rPr lang="id-ID" sz="3600" dirty="0"/>
              <a:t>bela negara dengan mewaspadai dan mengatasi berbagai </a:t>
            </a:r>
            <a:r>
              <a:rPr lang="id-ID" sz="3600" dirty="0" smtClean="0"/>
              <a:t>macam ancaman</a:t>
            </a:r>
            <a:r>
              <a:rPr lang="id-ID" sz="3600" dirty="0"/>
              <a:t>, tantangan, hambatan, dan gangguan (ATHG) terhadap </a:t>
            </a:r>
            <a:r>
              <a:rPr lang="id-ID" sz="3600" dirty="0" smtClean="0"/>
              <a:t>Negara Kesatuan </a:t>
            </a:r>
            <a:r>
              <a:rPr lang="id-ID" sz="3600" dirty="0"/>
              <a:t>Republik Indonesia, seperti para pahlawan yang rela </a:t>
            </a:r>
            <a:r>
              <a:rPr lang="id-ID" sz="3600" dirty="0" smtClean="0"/>
              <a:t>berkorban demi </a:t>
            </a:r>
            <a:r>
              <a:rPr lang="id-ID" sz="3600" dirty="0"/>
              <a:t>kedaulatan dan kesatuan</a:t>
            </a:r>
            <a:r>
              <a:rPr lang="id-ID" sz="3600" dirty="0" smtClean="0"/>
              <a:t>. Adapun penjabaran dari (ATGH) :</a:t>
            </a:r>
            <a:endParaRPr lang="id-ID" sz="3600" dirty="0"/>
          </a:p>
        </p:txBody>
      </p:sp>
    </p:spTree>
    <p:extLst>
      <p:ext uri="{BB962C8B-B14F-4D97-AF65-F5344CB8AC3E}">
        <p14:creationId xmlns="" xmlns:p14="http://schemas.microsoft.com/office/powerpoint/2010/main" val="1863202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6310648"/>
          </a:xfrm>
        </p:spPr>
        <p:txBody>
          <a:bodyPr>
            <a:normAutofit/>
          </a:bodyPr>
          <a:lstStyle/>
          <a:p>
            <a:r>
              <a:rPr lang="id-ID" dirty="0"/>
              <a:t>1. </a:t>
            </a:r>
            <a:r>
              <a:rPr lang="id-ID" b="1" i="1" dirty="0">
                <a:solidFill>
                  <a:srgbClr val="FF0000"/>
                </a:solidFill>
              </a:rPr>
              <a:t>Ancaman</a:t>
            </a:r>
            <a:r>
              <a:rPr lang="id-ID" i="1" dirty="0"/>
              <a:t> </a:t>
            </a:r>
            <a:r>
              <a:rPr lang="id-ID" dirty="0"/>
              <a:t>adalah usaha yang bersifat mengubah atau </a:t>
            </a:r>
            <a:r>
              <a:rPr lang="id-ID" dirty="0" smtClean="0"/>
              <a:t>merombak kebijaksanaan </a:t>
            </a:r>
            <a:r>
              <a:rPr lang="id-ID" dirty="0"/>
              <a:t>yang dilakukan secara konsepsional melalui </a:t>
            </a:r>
            <a:r>
              <a:rPr lang="id-ID" dirty="0" smtClean="0"/>
              <a:t>tindak kriminal </a:t>
            </a:r>
            <a:r>
              <a:rPr lang="id-ID" dirty="0"/>
              <a:t>dan politis. Ancaman militer dapat berasal dari luar </a:t>
            </a:r>
            <a:r>
              <a:rPr lang="id-ID" dirty="0" smtClean="0"/>
              <a:t>negeri maupun </a:t>
            </a:r>
            <a:r>
              <a:rPr lang="id-ID" dirty="0"/>
              <a:t>dari dalam negeri</a:t>
            </a:r>
            <a:r>
              <a:rPr lang="id-ID" dirty="0" smtClean="0"/>
              <a:t>. </a:t>
            </a:r>
            <a:r>
              <a:rPr lang="id-ID" dirty="0"/>
              <a:t>Adapun, </a:t>
            </a:r>
            <a:r>
              <a:rPr lang="id-ID" b="1" i="1" dirty="0">
                <a:solidFill>
                  <a:srgbClr val="FF0000"/>
                </a:solidFill>
              </a:rPr>
              <a:t>ancaman nonmiliter</a:t>
            </a:r>
            <a:r>
              <a:rPr lang="id-ID" dirty="0"/>
              <a:t> adalah ancaman yang </a:t>
            </a:r>
            <a:r>
              <a:rPr lang="id-ID" dirty="0" smtClean="0"/>
              <a:t>tidak menggunakan </a:t>
            </a:r>
            <a:r>
              <a:rPr lang="id-ID" dirty="0"/>
              <a:t>senjata tetapi jika dibiarkan akan </a:t>
            </a:r>
            <a:r>
              <a:rPr lang="id-ID" dirty="0" smtClean="0"/>
              <a:t>membahayakan kedaulatan </a:t>
            </a:r>
            <a:r>
              <a:rPr lang="id-ID" dirty="0"/>
              <a:t>negara, keutuhan wilayah negara, dan keselamatan </a:t>
            </a:r>
            <a:r>
              <a:rPr lang="id-ID" dirty="0" smtClean="0"/>
              <a:t>segenap bangsa.</a:t>
            </a:r>
          </a:p>
          <a:p>
            <a:r>
              <a:rPr lang="id-ID" dirty="0"/>
              <a:t>2. </a:t>
            </a:r>
            <a:r>
              <a:rPr lang="id-ID" b="1" i="1" dirty="0">
                <a:solidFill>
                  <a:srgbClr val="FF0000"/>
                </a:solidFill>
              </a:rPr>
              <a:t>Tantangan</a:t>
            </a:r>
            <a:r>
              <a:rPr lang="id-ID" i="1" dirty="0"/>
              <a:t> </a:t>
            </a:r>
            <a:r>
              <a:rPr lang="id-ID" dirty="0"/>
              <a:t>adalah hal atau usaha yang bertujuan untuk </a:t>
            </a:r>
            <a:r>
              <a:rPr lang="id-ID" dirty="0" smtClean="0"/>
              <a:t>menggugah kemampuan</a:t>
            </a:r>
            <a:r>
              <a:rPr lang="id-ID" dirty="0"/>
              <a:t>.</a:t>
            </a:r>
          </a:p>
          <a:p>
            <a:r>
              <a:rPr lang="id-ID" dirty="0"/>
              <a:t>3. </a:t>
            </a:r>
            <a:r>
              <a:rPr lang="id-ID" b="1" i="1" dirty="0">
                <a:solidFill>
                  <a:srgbClr val="FF0000"/>
                </a:solidFill>
              </a:rPr>
              <a:t>Hambatan</a:t>
            </a:r>
            <a:r>
              <a:rPr lang="id-ID" i="1" dirty="0"/>
              <a:t> </a:t>
            </a:r>
            <a:r>
              <a:rPr lang="id-ID" dirty="0"/>
              <a:t>adalah usaha yang berasal dari diri sendiri yang </a:t>
            </a:r>
            <a:r>
              <a:rPr lang="id-ID" dirty="0" smtClean="0"/>
              <a:t>bersifat atau </a:t>
            </a:r>
            <a:r>
              <a:rPr lang="id-ID" dirty="0"/>
              <a:t>bertujuan untuk melemahkan atau menghalangi secara </a:t>
            </a:r>
            <a:r>
              <a:rPr lang="id-ID" dirty="0" smtClean="0"/>
              <a:t>tidak konsepsional</a:t>
            </a:r>
            <a:r>
              <a:rPr lang="id-ID" dirty="0"/>
              <a:t>.</a:t>
            </a:r>
          </a:p>
          <a:p>
            <a:r>
              <a:rPr lang="id-ID" dirty="0"/>
              <a:t>4. </a:t>
            </a:r>
            <a:r>
              <a:rPr lang="id-ID" b="1" i="1" dirty="0">
                <a:solidFill>
                  <a:srgbClr val="FF0000"/>
                </a:solidFill>
              </a:rPr>
              <a:t>Gangguan</a:t>
            </a:r>
            <a:r>
              <a:rPr lang="id-ID" i="1" dirty="0"/>
              <a:t> </a:t>
            </a:r>
            <a:r>
              <a:rPr lang="id-ID" dirty="0"/>
              <a:t>adalah hal atau usaha yang berasal dari luar yang bersifat </a:t>
            </a:r>
            <a:r>
              <a:rPr lang="id-ID" dirty="0" smtClean="0"/>
              <a:t>atau bertujuan </a:t>
            </a:r>
            <a:r>
              <a:rPr lang="id-ID" dirty="0"/>
              <a:t>melemahkan atau menghalangi secara tidak </a:t>
            </a:r>
            <a:r>
              <a:rPr lang="id-ID" dirty="0" smtClean="0"/>
              <a:t>konsepsional (tidak </a:t>
            </a:r>
            <a:r>
              <a:rPr lang="id-ID" dirty="0"/>
              <a:t>terarah).</a:t>
            </a:r>
            <a:endParaRPr lang="id-ID" dirty="0" smtClean="0"/>
          </a:p>
        </p:txBody>
      </p:sp>
    </p:spTree>
    <p:extLst>
      <p:ext uri="{BB962C8B-B14F-4D97-AF65-F5344CB8AC3E}">
        <p14:creationId xmlns="" xmlns:p14="http://schemas.microsoft.com/office/powerpoint/2010/main" val="401478729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180304"/>
            <a:ext cx="11848564" cy="6426558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Dengan demikian peran serta warga negara dalam menjaga </a:t>
            </a:r>
            <a:r>
              <a:rPr lang="id-ID" dirty="0" smtClean="0"/>
              <a:t>persatuan dan </a:t>
            </a:r>
            <a:r>
              <a:rPr lang="id-ID" dirty="0"/>
              <a:t>kesatuan bangsa, diantaranya adalah sebagai berikut.</a:t>
            </a:r>
          </a:p>
          <a:p>
            <a:r>
              <a:rPr lang="id-ID" dirty="0"/>
              <a:t>1. Menghormati, menghargai kemajemukkan bangsa Indonesia, </a:t>
            </a:r>
            <a:r>
              <a:rPr lang="id-ID" dirty="0" smtClean="0"/>
              <a:t>khususnya toleransi </a:t>
            </a:r>
            <a:r>
              <a:rPr lang="id-ID" dirty="0"/>
              <a:t>antar pemeluk umat beragama</a:t>
            </a:r>
          </a:p>
          <a:p>
            <a:r>
              <a:rPr lang="id-ID" dirty="0"/>
              <a:t>2. Menjaga persatuan dan kesatuan dalam perikehidupan </a:t>
            </a:r>
            <a:r>
              <a:rPr lang="id-ID" dirty="0" smtClean="0"/>
              <a:t>bermasyarakat berbangsa </a:t>
            </a:r>
            <a:r>
              <a:rPr lang="id-ID" dirty="0"/>
              <a:t>dan bernegara</a:t>
            </a:r>
          </a:p>
          <a:p>
            <a:r>
              <a:rPr lang="id-ID" dirty="0"/>
              <a:t>3. Bekerja sama dan bergotong royong antar anggota warga </a:t>
            </a:r>
            <a:r>
              <a:rPr lang="id-ID" dirty="0" smtClean="0"/>
              <a:t>masyarakat</a:t>
            </a:r>
          </a:p>
          <a:p>
            <a:r>
              <a:rPr lang="id-ID" dirty="0"/>
              <a:t>4. Berpartisipasi aktif dalam segala perikehidupan </a:t>
            </a:r>
            <a:r>
              <a:rPr lang="id-ID" dirty="0" smtClean="0"/>
              <a:t>bermasyarakat, berbangsa </a:t>
            </a:r>
            <a:r>
              <a:rPr lang="id-ID" dirty="0"/>
              <a:t>dan bernegara</a:t>
            </a:r>
          </a:p>
          <a:p>
            <a:r>
              <a:rPr lang="fi-FI" dirty="0"/>
              <a:t>5. Ikut serta dalam usaha pertahanan dan keamanan negara </a:t>
            </a:r>
            <a:r>
              <a:rPr lang="fi-FI" dirty="0" smtClean="0"/>
              <a:t>yang</a:t>
            </a:r>
            <a:r>
              <a:rPr lang="id-ID" dirty="0" smtClean="0"/>
              <a:t> </a:t>
            </a:r>
            <a:r>
              <a:rPr lang="fi-FI" dirty="0" smtClean="0"/>
              <a:t>dilaksanakan </a:t>
            </a:r>
            <a:r>
              <a:rPr lang="fi-FI" dirty="0"/>
              <a:t>melalui sistem pertahanan dan keamanan rakyat </a:t>
            </a:r>
            <a:r>
              <a:rPr lang="fi-FI" dirty="0" smtClean="0"/>
              <a:t>semesta.</a:t>
            </a:r>
            <a:r>
              <a:rPr lang="id-ID" dirty="0" smtClean="0"/>
              <a:t> Keikutsertaan </a:t>
            </a:r>
            <a:r>
              <a:rPr lang="id-ID" dirty="0"/>
              <a:t>warga negara dalam upaya bela negara </a:t>
            </a:r>
            <a:r>
              <a:rPr lang="id-ID" dirty="0" smtClean="0"/>
              <a:t>diselenggarakan melalui </a:t>
            </a:r>
            <a:r>
              <a:rPr lang="id-ID" dirty="0"/>
              <a:t>kegiatan-kegiatan sebagai berikut.</a:t>
            </a:r>
          </a:p>
          <a:p>
            <a:r>
              <a:rPr lang="id-ID" dirty="0"/>
              <a:t>a. Pendidikan Kewarganegaraan.</a:t>
            </a:r>
          </a:p>
          <a:p>
            <a:r>
              <a:rPr lang="id-ID" dirty="0"/>
              <a:t>b. Pelatihan dasar kemiliteran.</a:t>
            </a:r>
          </a:p>
          <a:p>
            <a:r>
              <a:rPr lang="id-ID" dirty="0"/>
              <a:t>c. Pengabdian sebagai prajurit TNI secara sukarela atau wajib.</a:t>
            </a:r>
          </a:p>
          <a:p>
            <a:r>
              <a:rPr lang="id-ID" dirty="0"/>
              <a:t>d. Pengabdian sesuai dengan profesi.</a:t>
            </a:r>
          </a:p>
        </p:txBody>
      </p:sp>
    </p:spTree>
    <p:extLst>
      <p:ext uri="{BB962C8B-B14F-4D97-AF65-F5344CB8AC3E}">
        <p14:creationId xmlns="" xmlns:p14="http://schemas.microsoft.com/office/powerpoint/2010/main" val="318282303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b="1" dirty="0" err="1" smtClean="0"/>
              <a:t>Integrasi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nasional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adalah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usaha</a:t>
            </a:r>
            <a:r>
              <a:rPr lang="es-ES" sz="4800" b="1" dirty="0" smtClean="0"/>
              <a:t> dan </a:t>
            </a:r>
            <a:r>
              <a:rPr lang="es-ES" sz="4800" b="1" dirty="0" err="1" smtClean="0"/>
              <a:t>proses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mempersatukan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perbedaan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perbedaan</a:t>
            </a:r>
            <a:r>
              <a:rPr lang="es-ES" sz="4800" b="1" dirty="0" smtClean="0"/>
              <a:t> yang </a:t>
            </a:r>
            <a:r>
              <a:rPr lang="es-ES" sz="4800" b="1" dirty="0" err="1" smtClean="0"/>
              <a:t>ada</a:t>
            </a:r>
            <a:r>
              <a:rPr lang="es-ES" sz="4800" b="1" dirty="0" smtClean="0"/>
              <a:t> pada </a:t>
            </a:r>
            <a:r>
              <a:rPr lang="es-ES" sz="4800" b="1" dirty="0" err="1" smtClean="0"/>
              <a:t>suatu</a:t>
            </a:r>
            <a:r>
              <a:rPr lang="es-ES" sz="4800" b="1" dirty="0" smtClean="0"/>
              <a:t> negara </a:t>
            </a:r>
            <a:r>
              <a:rPr lang="es-ES" sz="4800" b="1" dirty="0" err="1" smtClean="0"/>
              <a:t>sehingga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terciptanya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keserasian</a:t>
            </a:r>
            <a:r>
              <a:rPr lang="es-ES" sz="4800" b="1" dirty="0" smtClean="0"/>
              <a:t> dan </a:t>
            </a:r>
            <a:r>
              <a:rPr lang="es-ES" sz="4800" b="1" dirty="0" err="1" smtClean="0"/>
              <a:t>keselarasan</a:t>
            </a:r>
            <a:r>
              <a:rPr lang="es-ES" sz="4800" b="1" dirty="0" smtClean="0"/>
              <a:t> secara </a:t>
            </a:r>
            <a:r>
              <a:rPr lang="es-ES" sz="4800" b="1" dirty="0" err="1" smtClean="0"/>
              <a:t>nasional</a:t>
            </a:r>
            <a:r>
              <a:rPr lang="es-ES" sz="4800" b="1" dirty="0" smtClean="0"/>
              <a:t>.</a:t>
            </a:r>
            <a:endParaRPr lang="en-US" sz="4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4065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538" y="614588"/>
            <a:ext cx="5125791" cy="5478269"/>
          </a:xfrm>
        </p:spPr>
      </p:pic>
    </p:spTree>
    <p:extLst>
      <p:ext uri="{BB962C8B-B14F-4D97-AF65-F5344CB8AC3E}">
        <p14:creationId xmlns="" xmlns:p14="http://schemas.microsoft.com/office/powerpoint/2010/main" val="10950608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1107583"/>
          </a:xfrm>
        </p:spPr>
        <p:txBody>
          <a:bodyPr/>
          <a:lstStyle/>
          <a:p>
            <a:pPr algn="ctr"/>
            <a:r>
              <a:rPr lang="id-ID" b="1" dirty="0" smtClean="0"/>
              <a:t>A. Kebhinnekaan Bangsa Indonesia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1" y="1365160"/>
            <a:ext cx="11758410" cy="5254301"/>
          </a:xfrm>
        </p:spPr>
        <p:txBody>
          <a:bodyPr>
            <a:normAutofit/>
          </a:bodyPr>
          <a:lstStyle/>
          <a:p>
            <a:r>
              <a:rPr lang="id-ID" b="1" dirty="0"/>
              <a:t>Semboyan bangsa Indonesia “Bhinneka Tunggal Ika” tertulis pada </a:t>
            </a:r>
            <a:r>
              <a:rPr lang="id-ID" b="1" dirty="0" smtClean="0"/>
              <a:t>kaki lambang </a:t>
            </a:r>
            <a:r>
              <a:rPr lang="id-ID" b="1" dirty="0"/>
              <a:t>negara Garuda Pancasila. Bhinneka Tunggal Ika merupakan </a:t>
            </a:r>
            <a:r>
              <a:rPr lang="id-ID" b="1" dirty="0" smtClean="0"/>
              <a:t>alat pemersatu </a:t>
            </a:r>
            <a:r>
              <a:rPr lang="id-ID" b="1" dirty="0"/>
              <a:t>bangsa. Untuk itu, kita harus benar-benar memahami </a:t>
            </a:r>
            <a:r>
              <a:rPr lang="id-ID" b="1" dirty="0" smtClean="0"/>
              <a:t>maknanya. </a:t>
            </a:r>
            <a:r>
              <a:rPr lang="fi-FI" b="1" dirty="0" smtClean="0"/>
              <a:t>Selain </a:t>
            </a:r>
            <a:r>
              <a:rPr lang="fi-FI" b="1" dirty="0"/>
              <a:t>semboyan tersebut, negara kita juga memiliki alat-alat </a:t>
            </a:r>
            <a:r>
              <a:rPr lang="fi-FI" b="1" dirty="0" smtClean="0"/>
              <a:t>pemersatu</a:t>
            </a:r>
            <a:r>
              <a:rPr lang="id-ID" b="1" dirty="0" smtClean="0"/>
              <a:t> bangsa </a:t>
            </a:r>
            <a:r>
              <a:rPr lang="id-ID" b="1" dirty="0"/>
              <a:t>yang lain.</a:t>
            </a:r>
          </a:p>
          <a:p>
            <a:r>
              <a:rPr lang="id-ID" b="1" dirty="0"/>
              <a:t>1) Dasar Negara Pancasila</a:t>
            </a:r>
          </a:p>
          <a:p>
            <a:r>
              <a:rPr lang="id-ID" b="1" dirty="0"/>
              <a:t>2) Bendera Merah Putih sebagai bendera kebangsaan</a:t>
            </a:r>
          </a:p>
          <a:p>
            <a:r>
              <a:rPr lang="it-IT" b="1" dirty="0"/>
              <a:t>3) Bahasa Indonesia sebagai bahasa nasional dan bahasa persatuan</a:t>
            </a:r>
          </a:p>
          <a:p>
            <a:r>
              <a:rPr lang="sv-SE" b="1" dirty="0"/>
              <a:t>4) Lambang Negara Burung Garuda</a:t>
            </a:r>
          </a:p>
          <a:p>
            <a:r>
              <a:rPr lang="id-ID" b="1" dirty="0"/>
              <a:t>5) Lagu Kebangsaan Indonesia Raya</a:t>
            </a:r>
          </a:p>
          <a:p>
            <a:r>
              <a:rPr lang="id-ID" b="1" dirty="0"/>
              <a:t>6) Lagu-lagu perjuangan</a:t>
            </a:r>
          </a:p>
        </p:txBody>
      </p:sp>
    </p:spTree>
    <p:extLst>
      <p:ext uri="{BB962C8B-B14F-4D97-AF65-F5344CB8AC3E}">
        <p14:creationId xmlns="" xmlns:p14="http://schemas.microsoft.com/office/powerpoint/2010/main" val="88664816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2"/>
            <a:ext cx="10515600" cy="5950040"/>
          </a:xfrm>
        </p:spPr>
        <p:txBody>
          <a:bodyPr/>
          <a:lstStyle/>
          <a:p>
            <a:r>
              <a:rPr lang="sv-SE" dirty="0"/>
              <a:t>Persatuan dalam keberagaman memiliki arti yang sangat </a:t>
            </a:r>
            <a:r>
              <a:rPr lang="sv-SE" dirty="0" smtClean="0"/>
              <a:t>penting.</a:t>
            </a:r>
            <a:r>
              <a:rPr lang="id-ID" dirty="0" smtClean="0"/>
              <a:t> Persatuan </a:t>
            </a:r>
            <a:r>
              <a:rPr lang="id-ID" dirty="0"/>
              <a:t>dalam keberagaman harus dipahami oleh setiap warga </a:t>
            </a:r>
            <a:r>
              <a:rPr lang="id-ID" dirty="0" smtClean="0"/>
              <a:t>masyarakat agar </a:t>
            </a:r>
            <a:r>
              <a:rPr lang="id-ID" dirty="0"/>
              <a:t>dapat mewujudkan hal-hal sebagai berikut.</a:t>
            </a:r>
          </a:p>
          <a:p>
            <a:r>
              <a:rPr lang="sv-SE" dirty="0"/>
              <a:t>1) Kehidupan yang serasi, selaras, dan seimbang.</a:t>
            </a:r>
          </a:p>
          <a:p>
            <a:r>
              <a:rPr lang="id-ID" dirty="0"/>
              <a:t>2) Pergaulan antarsesama yang lebih akrab.</a:t>
            </a:r>
          </a:p>
          <a:p>
            <a:r>
              <a:rPr lang="id-ID" dirty="0"/>
              <a:t>3) Perbedaan yang ada tidak menjadi sumber masalah.</a:t>
            </a:r>
          </a:p>
          <a:p>
            <a:r>
              <a:rPr lang="id-ID" dirty="0"/>
              <a:t>4) Pembangunan berjalan lancar.</a:t>
            </a:r>
          </a:p>
        </p:txBody>
      </p:sp>
    </p:spTree>
    <p:extLst>
      <p:ext uri="{BB962C8B-B14F-4D97-AF65-F5344CB8AC3E}">
        <p14:creationId xmlns="" xmlns:p14="http://schemas.microsoft.com/office/powerpoint/2010/main" val="124547702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576"/>
            <a:ext cx="10515600" cy="6117465"/>
          </a:xfrm>
        </p:spPr>
        <p:txBody>
          <a:bodyPr>
            <a:normAutofit/>
          </a:bodyPr>
          <a:lstStyle/>
          <a:p>
            <a:r>
              <a:rPr lang="id-ID" dirty="0"/>
              <a:t>Indonesia merupakan negara yang sangat rentan akan </a:t>
            </a:r>
            <a:r>
              <a:rPr lang="id-ID" dirty="0" smtClean="0"/>
              <a:t>terjadinya perpecahan </a:t>
            </a:r>
            <a:r>
              <a:rPr lang="id-ID" dirty="0"/>
              <a:t>dan konflik. Hal ini disebabkan Indonesia adalah negara </a:t>
            </a:r>
            <a:r>
              <a:rPr lang="id-ID" dirty="0" smtClean="0"/>
              <a:t>dengan </a:t>
            </a:r>
            <a:r>
              <a:rPr lang="sv-SE" dirty="0" smtClean="0"/>
              <a:t>keberagaman </a:t>
            </a:r>
            <a:r>
              <a:rPr lang="sv-SE" dirty="0"/>
              <a:t>suku, etnik, budaya, agama serta karakteristik dan keunikan </a:t>
            </a:r>
            <a:r>
              <a:rPr lang="sv-SE" dirty="0" smtClean="0"/>
              <a:t>di</a:t>
            </a:r>
            <a:r>
              <a:rPr lang="id-ID" dirty="0" smtClean="0"/>
              <a:t> setiap </a:t>
            </a:r>
            <a:r>
              <a:rPr lang="id-ID" dirty="0"/>
              <a:t>wilayahnya. Indonesia merupakan negara yang memiliki </a:t>
            </a:r>
            <a:r>
              <a:rPr lang="id-ID" dirty="0" smtClean="0"/>
              <a:t>keistimewaan keanekaragaman </a:t>
            </a:r>
            <a:r>
              <a:rPr lang="id-ID" dirty="0"/>
              <a:t>budaya, suku, etnik, bahasa, dan sebagainya </a:t>
            </a:r>
            <a:r>
              <a:rPr lang="id-ID" dirty="0" smtClean="0"/>
              <a:t>dibandingkan dengan </a:t>
            </a:r>
            <a:r>
              <a:rPr lang="id-ID" dirty="0"/>
              <a:t>negara </a:t>
            </a:r>
            <a:r>
              <a:rPr lang="id-ID" dirty="0" smtClean="0"/>
              <a:t>lain. </a:t>
            </a:r>
          </a:p>
          <a:p>
            <a:r>
              <a:rPr lang="id-ID" dirty="0" smtClean="0"/>
              <a:t>Pada </a:t>
            </a:r>
            <a:r>
              <a:rPr lang="id-ID" dirty="0"/>
              <a:t>dasarnya keberagaman masyarakat Indonesia menjadi </a:t>
            </a:r>
            <a:r>
              <a:rPr lang="id-ID" dirty="0" smtClean="0"/>
              <a:t>modal dasar </a:t>
            </a:r>
            <a:r>
              <a:rPr lang="id-ID" dirty="0"/>
              <a:t>dalam pembangunan bangsa. Oleh karena itu, sangat diperlukan </a:t>
            </a:r>
            <a:r>
              <a:rPr lang="id-ID" dirty="0" smtClean="0"/>
              <a:t>rasa persatuan </a:t>
            </a:r>
            <a:r>
              <a:rPr lang="id-ID" dirty="0"/>
              <a:t>dan kesatuan yang tertanam di setiap warga negara </a:t>
            </a:r>
            <a:r>
              <a:rPr lang="id-ID" dirty="0" smtClean="0"/>
              <a:t>Indonesia. Namun</a:t>
            </a:r>
            <a:r>
              <a:rPr lang="id-ID" dirty="0"/>
              <a:t>, dalam kenyataanya masih ada konflik yang terjadi </a:t>
            </a:r>
            <a:r>
              <a:rPr lang="id-ID" dirty="0" smtClean="0"/>
              <a:t>dengan mengatasnamakan </a:t>
            </a:r>
            <a:r>
              <a:rPr lang="id-ID" dirty="0"/>
              <a:t>suku, agama, ras atau antargolongan tertentu. Hal </a:t>
            </a:r>
            <a:r>
              <a:rPr lang="id-ID" dirty="0" smtClean="0"/>
              <a:t>ini menunjukkan </a:t>
            </a:r>
            <a:r>
              <a:rPr lang="id-ID" dirty="0"/>
              <a:t>yang ada harusnya dapat menjadi modal bagi bangsa </a:t>
            </a:r>
            <a:r>
              <a:rPr lang="id-ID" dirty="0" smtClean="0"/>
              <a:t>ini untuk </a:t>
            </a:r>
            <a:r>
              <a:rPr lang="id-ID" dirty="0"/>
              <a:t>menjadi bangsa yang kuat.</a:t>
            </a:r>
          </a:p>
        </p:txBody>
      </p:sp>
    </p:spTree>
    <p:extLst>
      <p:ext uri="{BB962C8B-B14F-4D97-AF65-F5344CB8AC3E}">
        <p14:creationId xmlns="" xmlns:p14="http://schemas.microsoft.com/office/powerpoint/2010/main" val="14545381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5674687"/>
          </a:xfrm>
        </p:spPr>
        <p:txBody>
          <a:bodyPr/>
          <a:lstStyle/>
          <a:p>
            <a:r>
              <a:rPr lang="id-ID" dirty="0"/>
              <a:t>Untuk mempersatukan masyarakat yang beragam, perlu adanya </a:t>
            </a:r>
            <a:r>
              <a:rPr lang="id-ID" dirty="0" smtClean="0"/>
              <a:t>toleransi yang </a:t>
            </a:r>
            <a:r>
              <a:rPr lang="id-ID" dirty="0"/>
              <a:t>tinggi antarkebudayaan. Sikap saling menghargai </a:t>
            </a:r>
            <a:r>
              <a:rPr lang="id-ID" dirty="0" smtClean="0"/>
              <a:t>antargolongan, </a:t>
            </a:r>
            <a:r>
              <a:rPr lang="es-ES" dirty="0" err="1" smtClean="0"/>
              <a:t>mengenali</a:t>
            </a:r>
            <a:r>
              <a:rPr lang="es-ES" dirty="0"/>
              <a:t>, dan </a:t>
            </a:r>
            <a:r>
              <a:rPr lang="es-ES" dirty="0" err="1"/>
              <a:t>mencintai</a:t>
            </a:r>
            <a:r>
              <a:rPr lang="es-ES" dirty="0"/>
              <a:t> </a:t>
            </a:r>
            <a:r>
              <a:rPr lang="es-ES" dirty="0" err="1"/>
              <a:t>budaya</a:t>
            </a:r>
            <a:r>
              <a:rPr lang="es-ES" dirty="0"/>
              <a:t> </a:t>
            </a:r>
            <a:r>
              <a:rPr lang="es-ES" dirty="0" err="1"/>
              <a:t>lain</a:t>
            </a:r>
            <a:r>
              <a:rPr lang="es-ES" dirty="0"/>
              <a:t> </a:t>
            </a:r>
            <a:r>
              <a:rPr lang="es-ES" dirty="0" err="1"/>
              <a:t>adalah</a:t>
            </a:r>
            <a:r>
              <a:rPr lang="es-ES" dirty="0"/>
              <a:t> </a:t>
            </a:r>
            <a:r>
              <a:rPr lang="es-ES" dirty="0" err="1"/>
              <a:t>hal</a:t>
            </a:r>
            <a:r>
              <a:rPr lang="es-ES" dirty="0"/>
              <a:t> yang </a:t>
            </a:r>
            <a:r>
              <a:rPr lang="es-ES" dirty="0" err="1"/>
              <a:t>perlu</a:t>
            </a:r>
            <a:r>
              <a:rPr lang="es-ES" dirty="0"/>
              <a:t> </a:t>
            </a:r>
            <a:r>
              <a:rPr lang="es-ES" dirty="0" err="1"/>
              <a:t>dibudayakan</a:t>
            </a:r>
            <a:r>
              <a:rPr lang="es-ES" dirty="0"/>
              <a:t>.</a:t>
            </a:r>
          </a:p>
          <a:p>
            <a:r>
              <a:rPr lang="id-ID" dirty="0"/>
              <a:t>Contoh nyata implementasi hal tersebut adalah dengan </a:t>
            </a:r>
            <a:r>
              <a:rPr lang="id-ID" dirty="0" smtClean="0"/>
              <a:t>mempertunjukkan tarian </a:t>
            </a:r>
            <a:r>
              <a:rPr lang="id-ID" dirty="0"/>
              <a:t>suku-suku yang ada di Indonesia. Dengan demikian, setiap </a:t>
            </a:r>
            <a:r>
              <a:rPr lang="id-ID" dirty="0" smtClean="0"/>
              <a:t>suku </a:t>
            </a:r>
            <a:r>
              <a:rPr lang="fi-FI" dirty="0" smtClean="0"/>
              <a:t>mempunyai </a:t>
            </a:r>
            <a:r>
              <a:rPr lang="fi-FI" dirty="0"/>
              <a:t>rasa simpati satu sama lain.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10842084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5996659"/>
          </a:xfrm>
        </p:spPr>
        <p:txBody>
          <a:bodyPr>
            <a:normAutofit/>
          </a:bodyPr>
          <a:lstStyle/>
          <a:p>
            <a:r>
              <a:rPr lang="id-ID" dirty="0"/>
              <a:t>Persatuan bangsa merupakan syarat yang mutlak bagi </a:t>
            </a:r>
            <a:r>
              <a:rPr lang="id-ID" dirty="0" smtClean="0"/>
              <a:t>kejayaan Indonesia</a:t>
            </a:r>
            <a:r>
              <a:rPr lang="id-ID" dirty="0"/>
              <a:t>. Jika masyarakatnya tidak bersatu dan selalu </a:t>
            </a:r>
            <a:r>
              <a:rPr lang="id-ID" dirty="0" smtClean="0"/>
              <a:t>memprioritaskan kepentingannya </a:t>
            </a:r>
            <a:r>
              <a:rPr lang="id-ID" dirty="0"/>
              <a:t>sendiri, maka cita-cita Indonesia yang terdapat dalam </a:t>
            </a:r>
            <a:r>
              <a:rPr lang="id-ID" dirty="0" smtClean="0"/>
              <a:t>sila ketiga </a:t>
            </a:r>
            <a:r>
              <a:rPr lang="id-ID" dirty="0"/>
              <a:t>Pancasila hanya akan menjadi mimpi yang tak akan pernah </a:t>
            </a:r>
            <a:r>
              <a:rPr lang="id-ID" dirty="0" smtClean="0"/>
              <a:t>terwujud. 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63938671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pPr algn="ctr"/>
            <a:r>
              <a:rPr lang="id-ID" b="1" dirty="0" smtClean="0"/>
              <a:t>TUGAS</a:t>
            </a:r>
            <a:r>
              <a:rPr lang="en-US" b="1" dirty="0" smtClean="0"/>
              <a:t> </a:t>
            </a:r>
            <a:r>
              <a:rPr lang="en-US" b="1" dirty="0" smtClean="0"/>
              <a:t>1</a:t>
            </a:r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1345474"/>
            <a:ext cx="10857411" cy="52251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Apa makna semboyan “Bhinneka Tunggal Ika” 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Mengapa persatuan sangat penting bagi bangsa Indonesia 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Suatu misal </a:t>
            </a:r>
            <a:r>
              <a:rPr lang="id-ID" dirty="0" smtClean="0"/>
              <a:t>si A dan si </a:t>
            </a:r>
            <a:r>
              <a:rPr lang="id-ID" dirty="0" smtClean="0"/>
              <a:t>B adalah </a:t>
            </a:r>
            <a:r>
              <a:rPr lang="id-ID" dirty="0" smtClean="0"/>
              <a:t>calon Lurah Desa Ngunut, kedua calon mempunyai masa </a:t>
            </a:r>
            <a:r>
              <a:rPr lang="id-ID" dirty="0" smtClean="0"/>
              <a:t>pendukung, </a:t>
            </a:r>
            <a:r>
              <a:rPr lang="id-ID" dirty="0" smtClean="0"/>
              <a:t>saat pemilihan tiba ternyata yang terpilih si A. Lalu bagaimana </a:t>
            </a:r>
            <a:r>
              <a:rPr lang="id-ID" dirty="0"/>
              <a:t>cara mempersatukan antar pendukung calon pemimpin setelah salah satu calon terpilih ? 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Carilah berita di google tentang peristiwa yang dapat menimbulkan pecahnya persatuan dan kesatuan bangsa Indonesia </a:t>
            </a:r>
            <a:r>
              <a:rPr lang="id-ID" dirty="0" smtClean="0"/>
              <a:t>! Tulis </a:t>
            </a:r>
            <a:r>
              <a:rPr lang="id-ID" dirty="0" smtClean="0"/>
              <a:t>nama peristiwanya apa, penyebabnya apa dan bagaimana </a:t>
            </a:r>
            <a:r>
              <a:rPr lang="id-ID" dirty="0" smtClean="0"/>
              <a:t>cara mencegah peristiwa tersebut serta bagaimana cara mengatasinya peristiwa tersebut jika sudah terjadi 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Menurut kalian, apa yang harus dilakukan Guru SMK NGUNUT untuk menumbuhkan kesadaran persatuan dan kesatuan dalam diri anak muda penerus Bangsa? Sebutkan sebanyak-banyaknya dan sejujur-jujurnya!</a:t>
            </a:r>
          </a:p>
          <a:p>
            <a:pPr marL="514350" indent="-514350">
              <a:buFont typeface="+mj-lt"/>
              <a:buAutoNum type="arabicPeriod"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5211659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1248</Words>
  <Application>Microsoft Office PowerPoint</Application>
  <PresentationFormat>Custom</PresentationFormat>
  <Paragraphs>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BAB 9 – KD 3.9 Integrasi Nasional dalam Bingkai Bhinneka Tunggal Ika</vt:lpstr>
      <vt:lpstr>Apa itu integrasi Nasional?</vt:lpstr>
      <vt:lpstr>Slide 3</vt:lpstr>
      <vt:lpstr>A. Kebhinnekaan Bangsa Indonesia</vt:lpstr>
      <vt:lpstr>Slide 5</vt:lpstr>
      <vt:lpstr>Slide 6</vt:lpstr>
      <vt:lpstr>Slide 7</vt:lpstr>
      <vt:lpstr>Slide 8</vt:lpstr>
      <vt:lpstr>TUGAS 13</vt:lpstr>
      <vt:lpstr>B. Pentingnya Konsep Integrasi Nasional</vt:lpstr>
      <vt:lpstr>Slide 11</vt:lpstr>
      <vt:lpstr>Slide 12</vt:lpstr>
      <vt:lpstr>Slide 13</vt:lpstr>
      <vt:lpstr>Slide 14</vt:lpstr>
      <vt:lpstr>Slide 15</vt:lpstr>
      <vt:lpstr>Slide 16</vt:lpstr>
      <vt:lpstr>C. Peran Serta Warga Negara dalam Menjaga Persatuan dan Kesatuan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5 Integrasi Nasional dalam Bingkai Bhinneka Tunggal Ika</dc:title>
  <dc:creator>PC HP14</dc:creator>
  <cp:lastModifiedBy>wwcomputer</cp:lastModifiedBy>
  <cp:revision>33</cp:revision>
  <dcterms:created xsi:type="dcterms:W3CDTF">2018-01-01T13:36:18Z</dcterms:created>
  <dcterms:modified xsi:type="dcterms:W3CDTF">2020-03-06T15:23:44Z</dcterms:modified>
</cp:coreProperties>
</file>