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82" r:id="rId9"/>
    <p:sldId id="270" r:id="rId10"/>
    <p:sldId id="271" r:id="rId11"/>
    <p:sldId id="272" r:id="rId12"/>
    <p:sldId id="273" r:id="rId13"/>
    <p:sldId id="264" r:id="rId14"/>
    <p:sldId id="265" r:id="rId15"/>
    <p:sldId id="266" r:id="rId16"/>
    <p:sldId id="267" r:id="rId17"/>
    <p:sldId id="268" r:id="rId18"/>
    <p:sldId id="269" r:id="rId19"/>
    <p:sldId id="274" r:id="rId20"/>
    <p:sldId id="275" r:id="rId21"/>
    <p:sldId id="276" r:id="rId22"/>
    <p:sldId id="277" r:id="rId23"/>
    <p:sldId id="278" r:id="rId24"/>
    <p:sldId id="279" r:id="rId25"/>
    <p:sldId id="283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5100-E6FD-4136-A377-209D9298013E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1BB9-34E3-4450-A32E-FC57BA05F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5100-E6FD-4136-A377-209D9298013E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1BB9-34E3-4450-A32E-FC57BA05F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5100-E6FD-4136-A377-209D9298013E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1BB9-34E3-4450-A32E-FC57BA05F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5100-E6FD-4136-A377-209D9298013E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1BB9-34E3-4450-A32E-FC57BA05F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5100-E6FD-4136-A377-209D9298013E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1BB9-34E3-4450-A32E-FC57BA05F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5100-E6FD-4136-A377-209D9298013E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1BB9-34E3-4450-A32E-FC57BA05F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5100-E6FD-4136-A377-209D9298013E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1BB9-34E3-4450-A32E-FC57BA05F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5100-E6FD-4136-A377-209D9298013E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1BB9-34E3-4450-A32E-FC57BA05F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5100-E6FD-4136-A377-209D9298013E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1BB9-34E3-4450-A32E-FC57BA05F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5100-E6FD-4136-A377-209D9298013E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1BB9-34E3-4450-A32E-FC57BA05F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5100-E6FD-4136-A377-209D9298013E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1BB9-34E3-4450-A32E-FC57BA05F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85100-E6FD-4136-A377-209D9298013E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E1BB9-34E3-4450-A32E-FC57BA05F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BAB </a:t>
            </a:r>
            <a:r>
              <a:rPr lang="id-ID" smtClean="0">
                <a:latin typeface="Arial Black" pitchFamily="34" charset="0"/>
              </a:rPr>
              <a:t>7 – KD 3.18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latin typeface="Arial Black" pitchFamily="34" charset="0"/>
              </a:rPr>
              <a:t>Dinamika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Peran</a:t>
            </a:r>
            <a:r>
              <a:rPr lang="en-US" dirty="0" smtClean="0">
                <a:latin typeface="Arial Black" pitchFamily="34" charset="0"/>
              </a:rPr>
              <a:t> Indonesia </a:t>
            </a:r>
            <a:r>
              <a:rPr lang="en-US" dirty="0" err="1" smtClean="0">
                <a:latin typeface="Arial Black" pitchFamily="34" charset="0"/>
              </a:rPr>
              <a:t>dalam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Perdamaian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Dunia</a:t>
            </a:r>
            <a:endParaRPr lang="en-US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7. </a:t>
            </a:r>
            <a:r>
              <a:rPr lang="en-US" b="1" dirty="0" err="1" smtClean="0"/>
              <a:t>Landasan</a:t>
            </a:r>
            <a:r>
              <a:rPr lang="en-US" b="1" dirty="0" smtClean="0"/>
              <a:t> </a:t>
            </a:r>
            <a:r>
              <a:rPr lang="en-US" b="1" dirty="0" err="1" smtClean="0"/>
              <a:t>Politik</a:t>
            </a:r>
            <a:r>
              <a:rPr lang="en-US" b="1" dirty="0" smtClean="0"/>
              <a:t> </a:t>
            </a:r>
            <a:r>
              <a:rPr lang="en-US" b="1" dirty="0" err="1" smtClean="0"/>
              <a:t>Luar</a:t>
            </a:r>
            <a:r>
              <a:rPr lang="en-US" b="1" dirty="0" smtClean="0"/>
              <a:t> </a:t>
            </a:r>
            <a:r>
              <a:rPr lang="en-US" b="1" dirty="0" err="1" smtClean="0"/>
              <a:t>Negeri</a:t>
            </a:r>
            <a:r>
              <a:rPr lang="en-US" b="1" dirty="0" smtClean="0"/>
              <a:t> 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/>
          <a:lstStyle/>
          <a:p>
            <a:r>
              <a:rPr lang="en-US" dirty="0" err="1" smtClean="0"/>
              <a:t>Landasan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Indonesia </a:t>
            </a:r>
            <a:r>
              <a:rPr lang="en-US" dirty="0" err="1" smtClean="0"/>
              <a:t>ada</a:t>
            </a:r>
            <a:r>
              <a:rPr lang="en-US" dirty="0" smtClean="0"/>
              <a:t> 2,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landasan</a:t>
            </a:r>
            <a:r>
              <a:rPr lang="en-US" dirty="0" smtClean="0"/>
              <a:t> ideal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landasan</a:t>
            </a:r>
            <a:r>
              <a:rPr lang="en-US" dirty="0" smtClean="0"/>
              <a:t> </a:t>
            </a:r>
            <a:r>
              <a:rPr lang="en-US" dirty="0" err="1" smtClean="0"/>
              <a:t>konstitusional</a:t>
            </a:r>
            <a:r>
              <a:rPr lang="en-US" dirty="0" smtClean="0"/>
              <a:t>.</a:t>
            </a:r>
          </a:p>
          <a:p>
            <a:pPr fontAlgn="base"/>
            <a:r>
              <a:rPr lang="en-US" b="1" dirty="0" smtClean="0"/>
              <a:t>1. </a:t>
            </a:r>
            <a:r>
              <a:rPr lang="en-US" b="1" dirty="0" err="1" smtClean="0"/>
              <a:t>Landasan</a:t>
            </a:r>
            <a:r>
              <a:rPr lang="en-US" b="1" dirty="0" smtClean="0"/>
              <a:t> ideal</a:t>
            </a:r>
            <a:endParaRPr lang="en-US" dirty="0" smtClean="0"/>
          </a:p>
          <a:p>
            <a:pPr fontAlgn="base"/>
            <a:r>
              <a:rPr lang="en-US" dirty="0" err="1" smtClean="0"/>
              <a:t>Landasan</a:t>
            </a:r>
            <a:r>
              <a:rPr lang="en-US" dirty="0" smtClean="0"/>
              <a:t> ideal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Indonesia,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. </a:t>
            </a:r>
            <a:r>
              <a:rPr lang="en-US" dirty="0" err="1" smtClean="0"/>
              <a:t>Artinya</a:t>
            </a:r>
            <a:r>
              <a:rPr lang="en-US" dirty="0" smtClean="0"/>
              <a:t>, </a:t>
            </a:r>
            <a:r>
              <a:rPr lang="en-US" dirty="0" err="1" smtClean="0"/>
              <a:t>nilai-nilai</a:t>
            </a:r>
            <a:r>
              <a:rPr lang="en-US" dirty="0" smtClean="0"/>
              <a:t> yang </a:t>
            </a:r>
            <a:r>
              <a:rPr lang="en-US" dirty="0" err="1" smtClean="0"/>
              <a:t>terkandung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dijadikan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pijakan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Indonesia.</a:t>
            </a:r>
          </a:p>
        </p:txBody>
      </p:sp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400800"/>
          </a:xfrm>
        </p:spPr>
        <p:txBody>
          <a:bodyPr>
            <a:normAutofit/>
          </a:bodyPr>
          <a:lstStyle/>
          <a:p>
            <a:r>
              <a:rPr lang="en-US" b="1" dirty="0" smtClean="0"/>
              <a:t>2. </a:t>
            </a:r>
            <a:r>
              <a:rPr lang="en-US" b="1" dirty="0" err="1" smtClean="0"/>
              <a:t>Landasan</a:t>
            </a:r>
            <a:r>
              <a:rPr lang="en-US" b="1" dirty="0" smtClean="0"/>
              <a:t> </a:t>
            </a:r>
            <a:r>
              <a:rPr lang="en-US" b="1" dirty="0" err="1" smtClean="0"/>
              <a:t>konstitusional</a:t>
            </a:r>
            <a:endParaRPr lang="en-US" b="1" dirty="0" smtClean="0"/>
          </a:p>
          <a:p>
            <a:r>
              <a:rPr lang="en-US" dirty="0" err="1" smtClean="0"/>
              <a:t>Landasan</a:t>
            </a:r>
            <a:r>
              <a:rPr lang="en-US" dirty="0" smtClean="0"/>
              <a:t> </a:t>
            </a:r>
            <a:r>
              <a:rPr lang="en-US" dirty="0" err="1" smtClean="0"/>
              <a:t>konstitusional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Indonesia, </a:t>
            </a:r>
            <a:r>
              <a:rPr lang="en-US" dirty="0" err="1" smtClean="0"/>
              <a:t>yaitu</a:t>
            </a:r>
            <a:r>
              <a:rPr lang="en-US" dirty="0" smtClean="0"/>
              <a:t> UUD 1945.</a:t>
            </a:r>
          </a:p>
          <a:p>
            <a:pPr fontAlgn="base"/>
            <a:r>
              <a:rPr lang="en-US" b="1" dirty="0" err="1" smtClean="0"/>
              <a:t>Alinea</a:t>
            </a:r>
            <a:r>
              <a:rPr lang="en-US" b="1" dirty="0" smtClean="0"/>
              <a:t> </a:t>
            </a:r>
            <a:r>
              <a:rPr lang="en-US" b="1" dirty="0" err="1" smtClean="0"/>
              <a:t>Pertama</a:t>
            </a:r>
            <a:r>
              <a:rPr lang="en-US" b="1" dirty="0" smtClean="0"/>
              <a:t> </a:t>
            </a:r>
            <a:r>
              <a:rPr lang="en-US" b="1" dirty="0" err="1" smtClean="0"/>
              <a:t>Pembukaan</a:t>
            </a:r>
            <a:r>
              <a:rPr lang="en-US" b="1" dirty="0" smtClean="0"/>
              <a:t> UUD 1945. </a:t>
            </a:r>
            <a:r>
              <a:rPr lang="en-US" dirty="0" smtClean="0"/>
              <a:t>“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sesungguhnya</a:t>
            </a:r>
            <a:r>
              <a:rPr lang="en-US" dirty="0" smtClean="0"/>
              <a:t> </a:t>
            </a:r>
            <a:r>
              <a:rPr lang="en-US" dirty="0" err="1" smtClean="0"/>
              <a:t>kemerdekaan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penjajahan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dihapuskan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perikemanusiaan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perikeadilan</a:t>
            </a:r>
            <a:r>
              <a:rPr lang="en-US" dirty="0" smtClean="0"/>
              <a:t>”.</a:t>
            </a:r>
          </a:p>
          <a:p>
            <a:pPr fontAlgn="base"/>
            <a:r>
              <a:rPr lang="en-US" b="1" dirty="0" err="1" smtClean="0"/>
              <a:t>Alinea</a:t>
            </a:r>
            <a:r>
              <a:rPr lang="en-US" b="1" dirty="0" smtClean="0"/>
              <a:t> </a:t>
            </a:r>
            <a:r>
              <a:rPr lang="en-US" b="1" dirty="0" err="1" smtClean="0"/>
              <a:t>Keempat</a:t>
            </a:r>
            <a:r>
              <a:rPr lang="en-US" b="1" dirty="0" smtClean="0"/>
              <a:t> </a:t>
            </a:r>
            <a:r>
              <a:rPr lang="en-US" b="1" dirty="0" err="1" smtClean="0"/>
              <a:t>Pembukaan</a:t>
            </a:r>
            <a:r>
              <a:rPr lang="en-US" b="1" dirty="0" smtClean="0"/>
              <a:t> UUD 1945. </a:t>
            </a:r>
            <a:r>
              <a:rPr lang="en-US" dirty="0" smtClean="0"/>
              <a:t>“…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ikut</a:t>
            </a:r>
            <a:r>
              <a:rPr lang="en-US" dirty="0" smtClean="0"/>
              <a:t>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ketertiban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yang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kemerdekaan</a:t>
            </a:r>
            <a:r>
              <a:rPr lang="en-US" dirty="0" smtClean="0"/>
              <a:t>, </a:t>
            </a:r>
            <a:r>
              <a:rPr lang="en-US" dirty="0" err="1" smtClean="0"/>
              <a:t>perdamaian</a:t>
            </a:r>
            <a:r>
              <a:rPr lang="en-US" dirty="0" smtClean="0"/>
              <a:t> </a:t>
            </a:r>
            <a:r>
              <a:rPr lang="en-US" dirty="0" err="1" smtClean="0"/>
              <a:t>abadi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keadilan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, …”</a:t>
            </a:r>
          </a:p>
        </p:txBody>
      </p:sp>
    </p:spTree>
  </p:cSld>
  <p:clrMapOvr>
    <a:masterClrMapping/>
  </p:clrMapOvr>
  <p:transition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8. </a:t>
            </a:r>
            <a:r>
              <a:rPr lang="en-US" b="1" dirty="0" err="1" smtClean="0"/>
              <a:t>Tujuan</a:t>
            </a:r>
            <a:r>
              <a:rPr lang="en-US" b="1" dirty="0" smtClean="0"/>
              <a:t> </a:t>
            </a:r>
            <a:r>
              <a:rPr lang="en-US" b="1" dirty="0" err="1" smtClean="0"/>
              <a:t>Politik</a:t>
            </a:r>
            <a:r>
              <a:rPr lang="en-US" b="1" dirty="0" smtClean="0"/>
              <a:t> </a:t>
            </a:r>
            <a:r>
              <a:rPr lang="en-US" b="1" dirty="0" err="1" smtClean="0"/>
              <a:t>Luar</a:t>
            </a:r>
            <a:r>
              <a:rPr lang="en-US" b="1" dirty="0" smtClean="0"/>
              <a:t> </a:t>
            </a:r>
            <a:r>
              <a:rPr lang="en-US" b="1" dirty="0" err="1" smtClean="0"/>
              <a:t>Negeri</a:t>
            </a:r>
            <a:r>
              <a:rPr lang="en-US" b="1" dirty="0" smtClean="0"/>
              <a:t> </a:t>
            </a:r>
            <a:r>
              <a:rPr lang="en-US" b="1" dirty="0" err="1" smtClean="0"/>
              <a:t>Bebas</a:t>
            </a:r>
            <a:r>
              <a:rPr lang="en-US" b="1" dirty="0" smtClean="0"/>
              <a:t> </a:t>
            </a:r>
            <a:r>
              <a:rPr lang="en-US" b="1" dirty="0" err="1" smtClean="0"/>
              <a:t>Aktif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fontAlgn="base">
              <a:buFont typeface="+mj-lt"/>
              <a:buAutoNum type="arabicPeriod"/>
            </a:pPr>
            <a:r>
              <a:rPr lang="en-US" dirty="0" err="1" smtClean="0"/>
              <a:t>mempertahankan</a:t>
            </a:r>
            <a:r>
              <a:rPr lang="en-US" dirty="0" smtClean="0"/>
              <a:t> </a:t>
            </a:r>
            <a:r>
              <a:rPr lang="en-US" dirty="0" err="1" smtClean="0"/>
              <a:t>kemerdekaan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keselamatan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,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barang-barang</a:t>
            </a:r>
            <a:r>
              <a:rPr lang="en-US" dirty="0" smtClean="0"/>
              <a:t> yang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memperbesar</a:t>
            </a:r>
            <a:r>
              <a:rPr lang="en-US" dirty="0" smtClean="0"/>
              <a:t> </a:t>
            </a:r>
            <a:r>
              <a:rPr lang="en-US" dirty="0" err="1" smtClean="0"/>
              <a:t>kemakmuran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,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perdamaian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,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persaudaraan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. 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83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B.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Peran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Indonesia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dalam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Menciptakan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Perdamaian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Dunia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melalui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Organisasi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Internasional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1. </a:t>
            </a:r>
            <a:r>
              <a:rPr lang="en-US" sz="3200" b="1" dirty="0" err="1" smtClean="0"/>
              <a:t>Peran</a:t>
            </a:r>
            <a:r>
              <a:rPr lang="en-US" sz="3200" b="1" dirty="0" smtClean="0"/>
              <a:t> Indonesia </a:t>
            </a:r>
            <a:r>
              <a:rPr lang="en-US" sz="3200" b="1" dirty="0" err="1" smtClean="0"/>
              <a:t>di</a:t>
            </a:r>
            <a:r>
              <a:rPr lang="en-US" sz="3200" b="1" dirty="0" smtClean="0"/>
              <a:t> PBB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86400"/>
          </a:xfrm>
        </p:spPr>
        <p:txBody>
          <a:bodyPr>
            <a:normAutofit fontScale="92500"/>
          </a:bodyPr>
          <a:lstStyle/>
          <a:p>
            <a:pPr marL="0" indent="0">
              <a:buFontTx/>
              <a:buNone/>
              <a:defRPr/>
            </a:pPr>
            <a:r>
              <a:rPr lang="id-ID" dirty="0" smtClean="0"/>
              <a:t>Pada tanggal </a:t>
            </a:r>
            <a:r>
              <a:rPr lang="id-ID" b="1" dirty="0" smtClean="0"/>
              <a:t>24 Oktober 1945</a:t>
            </a:r>
            <a:r>
              <a:rPr lang="id-ID" dirty="0" smtClean="0"/>
              <a:t>, Persatuan Bangsa-Bangsa</a:t>
            </a:r>
            <a:r>
              <a:rPr lang="id-ID" b="1" dirty="0" smtClean="0"/>
              <a:t> (PBB) secara resmi didirikan</a:t>
            </a:r>
            <a:r>
              <a:rPr lang="id-ID" dirty="0" smtClean="0"/>
              <a:t> untuk menggantikan Liga Bangsa-Bangsa.</a:t>
            </a:r>
          </a:p>
          <a:p>
            <a:pPr marL="0" indent="0">
              <a:buFontTx/>
              <a:buNone/>
              <a:defRPr/>
            </a:pPr>
            <a:r>
              <a:rPr lang="sv-SE" dirty="0" smtClean="0"/>
              <a:t>PBB bermarkas tetap di New York. Tujuan utama didirikannya PBB</a:t>
            </a:r>
            <a:r>
              <a:rPr lang="id-ID" dirty="0" smtClean="0"/>
              <a:t> untuk menjaga perdamaian di dunia, mengembangkan hubungan persahabatan antar bangsa, memupuk kerjasama internasional untuk menyelesaikan berbagai masalah ekonomi, sosial, dan budaya, serta mengembangkan penghormatan atas Hak Asasi Manusia dan kebebasan.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Indonesia </a:t>
            </a:r>
            <a:r>
              <a:rPr lang="en-US" dirty="0" err="1" smtClean="0"/>
              <a:t>resmi</a:t>
            </a:r>
            <a:r>
              <a:rPr lang="en-US" dirty="0" smtClean="0"/>
              <a:t> </a:t>
            </a: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PBB ke-60.</a:t>
            </a: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Indonesia </a:t>
            </a:r>
            <a:r>
              <a:rPr lang="en-US" dirty="0" err="1" smtClean="0"/>
              <a:t>dalam</a:t>
            </a:r>
            <a:r>
              <a:rPr lang="en-US" dirty="0" smtClean="0"/>
              <a:t> PBB:</a:t>
            </a:r>
          </a:p>
          <a:p>
            <a:pPr marL="514350" indent="-514350"/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PBB, Indonesia </a:t>
            </a:r>
            <a:r>
              <a:rPr lang="en-US" dirty="0" err="1" smtClean="0"/>
              <a:t>berhasil</a:t>
            </a:r>
            <a:r>
              <a:rPr lang="en-US" dirty="0" smtClean="0"/>
              <a:t> </a:t>
            </a:r>
            <a:r>
              <a:rPr lang="en-US" dirty="0" err="1" smtClean="0"/>
              <a:t>menyelenggarakan</a:t>
            </a:r>
            <a:r>
              <a:rPr lang="en-US" dirty="0" smtClean="0"/>
              <a:t> </a:t>
            </a:r>
            <a:r>
              <a:rPr lang="en-US" dirty="0" err="1" smtClean="0"/>
              <a:t>Konferensi</a:t>
            </a:r>
            <a:r>
              <a:rPr lang="en-US" dirty="0" smtClean="0"/>
              <a:t> Asia </a:t>
            </a:r>
            <a:r>
              <a:rPr lang="en-US" dirty="0" err="1" smtClean="0"/>
              <a:t>Afrika</a:t>
            </a:r>
            <a:r>
              <a:rPr lang="en-US" dirty="0" smtClean="0"/>
              <a:t> yang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Dasasila</a:t>
            </a:r>
            <a:r>
              <a:rPr lang="en-US" dirty="0" smtClean="0"/>
              <a:t> Bandung</a:t>
            </a:r>
          </a:p>
          <a:p>
            <a:pPr marL="514350" indent="-514350"/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PBB, Indonesia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pelopor</a:t>
            </a:r>
            <a:r>
              <a:rPr lang="en-US" dirty="0" smtClean="0"/>
              <a:t> </a:t>
            </a:r>
            <a:r>
              <a:rPr lang="en-US" dirty="0" err="1" smtClean="0"/>
              <a:t>pencetusan</a:t>
            </a:r>
            <a:r>
              <a:rPr lang="en-US" dirty="0" smtClean="0"/>
              <a:t> ZOFTAN </a:t>
            </a:r>
            <a:r>
              <a:rPr lang="en-US" dirty="0" err="1" smtClean="0"/>
              <a:t>dan</a:t>
            </a:r>
            <a:r>
              <a:rPr lang="en-US" dirty="0" smtClean="0"/>
              <a:t> SEANWFZ</a:t>
            </a:r>
          </a:p>
          <a:p>
            <a:pPr marL="514350" indent="-514350"/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PBB, Indonesia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pemprakarsa</a:t>
            </a:r>
            <a:r>
              <a:rPr lang="en-US" dirty="0" smtClean="0"/>
              <a:t> </a:t>
            </a:r>
            <a:r>
              <a:rPr lang="en-US" dirty="0" err="1" smtClean="0"/>
              <a:t>berdirinya</a:t>
            </a:r>
            <a:r>
              <a:rPr lang="en-US" dirty="0" smtClean="0"/>
              <a:t> ASEAN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Non Blok</a:t>
            </a:r>
          </a:p>
          <a:p>
            <a:pPr marL="514350" indent="-514350"/>
            <a:r>
              <a:rPr lang="en-US" dirty="0" smtClean="0"/>
              <a:t>Indonesia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mengirimkan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kontingen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visi</a:t>
            </a:r>
            <a:r>
              <a:rPr lang="en-US" dirty="0" smtClean="0"/>
              <a:t> </a:t>
            </a:r>
            <a:r>
              <a:rPr lang="en-US" dirty="0" err="1" smtClean="0"/>
              <a:t>perdamaian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pengiriman</a:t>
            </a:r>
            <a:r>
              <a:rPr lang="en-US" dirty="0" smtClean="0"/>
              <a:t> </a:t>
            </a:r>
            <a:r>
              <a:rPr lang="en-US" dirty="0" err="1" smtClean="0"/>
              <a:t>kontingen</a:t>
            </a:r>
            <a:r>
              <a:rPr lang="en-US" dirty="0" smtClean="0"/>
              <a:t> Indonesia </a:t>
            </a:r>
            <a:r>
              <a:rPr lang="en-US" dirty="0" err="1" smtClean="0"/>
              <a:t>ke</a:t>
            </a:r>
            <a:r>
              <a:rPr lang="en-US" dirty="0" smtClean="0"/>
              <a:t> Lebanon Selatan, </a:t>
            </a:r>
            <a:r>
              <a:rPr lang="en-US" dirty="0" err="1" smtClean="0"/>
              <a:t>menyumbang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1.000 </a:t>
            </a:r>
            <a:r>
              <a:rPr lang="en-US" dirty="0" err="1" smtClean="0"/>
              <a:t>personel</a:t>
            </a:r>
            <a:r>
              <a:rPr lang="en-US" dirty="0" smtClean="0"/>
              <a:t> </a:t>
            </a:r>
            <a:r>
              <a:rPr lang="en-US" dirty="0" err="1" smtClean="0"/>
              <a:t>pasukan</a:t>
            </a:r>
            <a:r>
              <a:rPr lang="en-US" dirty="0" smtClean="0"/>
              <a:t> yang </a:t>
            </a:r>
            <a:r>
              <a:rPr lang="en-US" dirty="0" err="1" smtClean="0"/>
              <a:t>tersebar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pengiriman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kontingen</a:t>
            </a:r>
            <a:r>
              <a:rPr lang="en-US" dirty="0" smtClean="0"/>
              <a:t> </a:t>
            </a:r>
            <a:r>
              <a:rPr lang="en-US" dirty="0" err="1" smtClean="0"/>
              <a:t>pasukan</a:t>
            </a:r>
            <a:r>
              <a:rPr lang="en-US" dirty="0" smtClean="0"/>
              <a:t> Garuda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wilayan</a:t>
            </a:r>
            <a:r>
              <a:rPr lang="en-US" dirty="0" smtClean="0"/>
              <a:t> </a:t>
            </a:r>
            <a:r>
              <a:rPr lang="en-US" dirty="0" err="1" smtClean="0"/>
              <a:t>negara-negara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19800"/>
          </a:xfrm>
        </p:spPr>
        <p:txBody>
          <a:bodyPr>
            <a:normAutofit fontScale="85000" lnSpcReduction="20000"/>
          </a:bodyPr>
          <a:lstStyle/>
          <a:p>
            <a:pPr marL="514350" indent="-514350"/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1971, Indonesia yang </a:t>
            </a:r>
            <a:r>
              <a:rPr lang="en-US" dirty="0" err="1" smtClean="0"/>
              <a:t>diwakili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Adam </a:t>
            </a:r>
            <a:r>
              <a:rPr lang="en-US" dirty="0" err="1" smtClean="0"/>
              <a:t>Malik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ditunjuk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Majelis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PBB.</a:t>
            </a:r>
          </a:p>
          <a:p>
            <a:pPr marL="514350" indent="-514350"/>
            <a:r>
              <a:rPr lang="en-US" dirty="0" smtClean="0"/>
              <a:t>Indonesia </a:t>
            </a:r>
            <a:r>
              <a:rPr lang="en-US" dirty="0" err="1" smtClean="0"/>
              <a:t>tiga</a:t>
            </a:r>
            <a:r>
              <a:rPr lang="en-US" dirty="0" smtClean="0"/>
              <a:t> kali </a:t>
            </a:r>
            <a:r>
              <a:rPr lang="en-US" dirty="0" err="1" smtClean="0"/>
              <a:t>terpilih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Dewan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PBB,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1974 – 1975,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1995-1996,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2007-2008.</a:t>
            </a:r>
          </a:p>
          <a:p>
            <a:pPr marL="514350" indent="-514350"/>
            <a:r>
              <a:rPr lang="en-US" dirty="0" smtClean="0"/>
              <a:t>Indonesia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terpilih</a:t>
            </a:r>
            <a:r>
              <a:rPr lang="en-US" dirty="0" smtClean="0"/>
              <a:t> 11 kali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Dewan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PBB, 2 kali </a:t>
            </a:r>
            <a:r>
              <a:rPr lang="en-US" dirty="0" err="1" smtClean="0"/>
              <a:t>ditunjuk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Dewan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PBB, </a:t>
            </a:r>
            <a:r>
              <a:rPr lang="en-US" dirty="0" err="1" smtClean="0"/>
              <a:t>serta</a:t>
            </a:r>
            <a:r>
              <a:rPr lang="en-US" dirty="0" smtClean="0"/>
              <a:t> 3 kali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wakil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Dewan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pPr marL="514350" indent="-514350"/>
            <a:r>
              <a:rPr lang="en-US" dirty="0" smtClean="0"/>
              <a:t>Indonesia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terpilih</a:t>
            </a:r>
            <a:r>
              <a:rPr lang="en-US" dirty="0" smtClean="0"/>
              <a:t> </a:t>
            </a:r>
            <a:r>
              <a:rPr lang="en-US" dirty="0" err="1" smtClean="0"/>
              <a:t>sebanyak</a:t>
            </a:r>
            <a:r>
              <a:rPr lang="en-US" dirty="0" smtClean="0"/>
              <a:t> 3 kali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Dewan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Asasi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PBB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kali </a:t>
            </a:r>
            <a:r>
              <a:rPr lang="en-US" dirty="0" err="1" smtClean="0"/>
              <a:t>ditunjuk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wakil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Dewan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2009-2010.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1984, Indonesia </a:t>
            </a:r>
            <a:r>
              <a:rPr lang="en-US" dirty="0" err="1" smtClean="0"/>
              <a:t>mengirimkan</a:t>
            </a:r>
            <a:r>
              <a:rPr lang="en-US" dirty="0" smtClean="0"/>
              <a:t> </a:t>
            </a:r>
            <a:r>
              <a:rPr lang="en-US" dirty="0" err="1" smtClean="0"/>
              <a:t>Bantuan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beras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FAO yang </a:t>
            </a:r>
            <a:r>
              <a:rPr lang="en-US" dirty="0" err="1" smtClean="0"/>
              <a:t>ditujukan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Ethiopia yang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dilanda</a:t>
            </a:r>
            <a:r>
              <a:rPr lang="en-US" dirty="0" smtClean="0"/>
              <a:t> </a:t>
            </a:r>
            <a:r>
              <a:rPr lang="en-US" dirty="0" err="1" smtClean="0"/>
              <a:t>bencana</a:t>
            </a:r>
            <a:r>
              <a:rPr lang="en-US" dirty="0" smtClean="0"/>
              <a:t> </a:t>
            </a:r>
            <a:r>
              <a:rPr lang="en-US" dirty="0" err="1" smtClean="0"/>
              <a:t>kelaparan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1995,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PBB Indonesia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menampung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pengungsi</a:t>
            </a:r>
            <a:r>
              <a:rPr lang="en-US" dirty="0" smtClean="0"/>
              <a:t> yang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Vietnam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pulau</a:t>
            </a:r>
            <a:r>
              <a:rPr lang="en-US" dirty="0" smtClean="0"/>
              <a:t> </a:t>
            </a:r>
            <a:r>
              <a:rPr lang="en-US" dirty="0" err="1" smtClean="0"/>
              <a:t>Galang</a:t>
            </a:r>
            <a:endParaRPr lang="en-US" dirty="0" smtClean="0"/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1989,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PBB Indonesia </a:t>
            </a:r>
            <a:r>
              <a:rPr lang="en-US" dirty="0" err="1" smtClean="0"/>
              <a:t>berhasil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kamboja</a:t>
            </a:r>
            <a:endParaRPr lang="en-US" dirty="0" smtClean="0"/>
          </a:p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PBB, Indonesia </a:t>
            </a: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mediator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Filiphina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Moro National Front Liberation (MNFL) yang </a:t>
            </a:r>
            <a:r>
              <a:rPr lang="en-US" dirty="0" err="1" smtClean="0"/>
              <a:t>menguasai</a:t>
            </a:r>
            <a:r>
              <a:rPr lang="en-US" dirty="0" smtClean="0"/>
              <a:t> </a:t>
            </a:r>
            <a:r>
              <a:rPr lang="en-US" dirty="0" err="1" smtClean="0"/>
              <a:t>Mindanau</a:t>
            </a:r>
            <a:r>
              <a:rPr lang="en-US" dirty="0" smtClean="0"/>
              <a:t> Selatan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altLang="id-ID" b="1" dirty="0" smtClean="0"/>
              <a:t>2. ASEAN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altLang="id-ID" b="1" dirty="0" smtClean="0"/>
              <a:t>ASEAN</a:t>
            </a:r>
            <a:r>
              <a:rPr lang="id-ID" altLang="id-ID" dirty="0" smtClean="0"/>
              <a:t> - ASEAN merupakan singkatan dari "Association of Southeast Asian Nations" atau Persatuan Negara-Negara Asia Tenggara. ASEAN ditubuhkan pada 8 Agustus 1967 di Bangkok dengan tujuan untuk mengukuhkan kerjasama serantau.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20000"/>
          </a:bodyPr>
          <a:lstStyle/>
          <a:p>
            <a:r>
              <a:rPr lang="id-ID" altLang="id-ID" dirty="0" smtClean="0"/>
              <a:t>Persetujuan Bangkok tanggal 8 Agustus 1967 tersebut ditandatangani oleh lima menteri luar negeri negara  peserta konferensi, yaitu oleh:</a:t>
            </a:r>
            <a:br>
              <a:rPr lang="id-ID" altLang="id-ID" dirty="0" smtClean="0"/>
            </a:br>
            <a:r>
              <a:rPr lang="id-ID" altLang="id-ID" b="1" dirty="0" smtClean="0"/>
              <a:t>H. Adam Malik</a:t>
            </a:r>
            <a:r>
              <a:rPr lang="id-ID" altLang="id-ID" dirty="0" smtClean="0"/>
              <a:t>, Meteri Luar Negeri Negara Indonesia</a:t>
            </a:r>
          </a:p>
          <a:p>
            <a:r>
              <a:rPr lang="id-ID" altLang="id-ID" b="1" dirty="0" smtClean="0"/>
              <a:t>Tun Abdul Razak</a:t>
            </a:r>
            <a:r>
              <a:rPr lang="id-ID" altLang="id-ID" dirty="0" smtClean="0"/>
              <a:t>, Meteri Luar Negeri Negara Malaysia</a:t>
            </a:r>
          </a:p>
          <a:p>
            <a:r>
              <a:rPr lang="id-ID" altLang="id-ID" b="1" dirty="0" smtClean="0"/>
              <a:t>S. Rajaratman</a:t>
            </a:r>
            <a:r>
              <a:rPr lang="id-ID" altLang="id-ID" dirty="0" smtClean="0"/>
              <a:t>, Meteri Luar Negeri Negara Singapura</a:t>
            </a:r>
          </a:p>
          <a:p>
            <a:r>
              <a:rPr lang="id-ID" altLang="id-ID" b="1" dirty="0" smtClean="0"/>
              <a:t>Narsisco Ramos</a:t>
            </a:r>
            <a:r>
              <a:rPr lang="id-ID" altLang="id-ID" dirty="0" smtClean="0"/>
              <a:t>, Meteri Luar Negeri Negara Filipina dan</a:t>
            </a:r>
          </a:p>
          <a:p>
            <a:r>
              <a:rPr lang="id-ID" altLang="id-ID" b="1" dirty="0" smtClean="0"/>
              <a:t>Thanat Khoman</a:t>
            </a:r>
            <a:r>
              <a:rPr lang="id-ID" altLang="id-ID" dirty="0" smtClean="0"/>
              <a:t>, Meteri Luar Negeri Negara Thailand.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40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A.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Peran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Indonesia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dalam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M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enciptakan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Perdamaian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Dunia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melalui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Hubungan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Internasional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 fontScale="92500" lnSpcReduction="20000"/>
          </a:bodyPr>
          <a:lstStyle/>
          <a:p>
            <a:r>
              <a:rPr lang="id-ID" altLang="id-ID" b="1" dirty="0" smtClean="0"/>
              <a:t>ASEAN (Assosiation of Sounth East Asia Nations) didirikan dengan latar belakang sebagai berikut:</a:t>
            </a:r>
          </a:p>
          <a:p>
            <a:r>
              <a:rPr lang="id-ID" altLang="id-ID" dirty="0" smtClean="0"/>
              <a:t>Persamaan letak geografis, artinya negara anggota ASEAN terletak di kaeasan Asia Tenggara</a:t>
            </a:r>
          </a:p>
          <a:p>
            <a:r>
              <a:rPr lang="id-ID" altLang="id-ID" dirty="0" smtClean="0"/>
              <a:t>Persamaan nasib dan sejarah, artinya negara anggota ASEAN sama-sama negara jajahan imperialisme Barat kecuali Thailand</a:t>
            </a:r>
          </a:p>
          <a:p>
            <a:r>
              <a:rPr lang="id-ID" altLang="id-ID" dirty="0" smtClean="0"/>
              <a:t>Persamaan kepentingan,artinya sebagai negara yang sedang berkembang perlu kiranya di jalin kerja sama di bidang ekonomi,sosial dan budaya di antara negara-negara yang berada di satu kawasan.</a:t>
            </a:r>
          </a:p>
          <a:p>
            <a:r>
              <a:rPr lang="id-ID" altLang="id-ID" dirty="0" smtClean="0"/>
              <a:t>Persamaan budaya, artinya negara anggota ASEAN berasal dari rumpun yang sama yaitu rumpun Austronesia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d-ID" sz="3400" b="1" dirty="0" smtClean="0"/>
              <a:t>Adapun peran Indonesia pada ASEAN:</a:t>
            </a:r>
          </a:p>
          <a:p>
            <a:pPr marL="0" indent="0">
              <a:buFontTx/>
              <a:buNone/>
              <a:defRPr/>
            </a:pPr>
            <a:r>
              <a:rPr lang="id-ID" sz="3400" dirty="0" smtClean="0"/>
              <a:t>1. Indonesia Menjadi Salah Satu Negara Yang Menggagas Lahirnya ASEAN</a:t>
            </a:r>
            <a:br>
              <a:rPr lang="id-ID" sz="3400" dirty="0" smtClean="0"/>
            </a:br>
            <a:r>
              <a:rPr lang="id-ID" sz="3400" dirty="0" smtClean="0"/>
              <a:t>2. Meluncurkan Gagasan untuk Menghargai dan melindungi HAM</a:t>
            </a:r>
            <a:br>
              <a:rPr lang="id-ID" sz="3400" dirty="0" smtClean="0"/>
            </a:br>
            <a:r>
              <a:rPr lang="id-ID" sz="3400" dirty="0" smtClean="0"/>
              <a:t>3. Meluncurkan Gagasan Pembentukan Komunitas Keamanan ASEAN</a:t>
            </a:r>
            <a:br>
              <a:rPr lang="id-ID" sz="3400" dirty="0" smtClean="0"/>
            </a:br>
            <a:r>
              <a:rPr lang="id-ID" sz="3400" dirty="0" smtClean="0"/>
              <a:t>4. Meganjurkan kerja Sama Penukaran Barang dan jasa</a:t>
            </a:r>
            <a:br>
              <a:rPr lang="id-ID" sz="3400" dirty="0" smtClean="0"/>
            </a:br>
            <a:r>
              <a:rPr lang="id-ID" sz="3400" dirty="0" smtClean="0"/>
              <a:t>5. Menganjurkan Adanya Pementasan Kesenian atau Budaya Negara-Negara ASEAN.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3. </a:t>
            </a:r>
            <a:r>
              <a:rPr lang="it-IT" b="1" dirty="0" smtClean="0"/>
              <a:t>Peran Indonesia Dalam Gerakan Non Blok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/>
          <a:lstStyle/>
          <a:p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kelahiran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Non Blok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Konferensi</a:t>
            </a:r>
            <a:r>
              <a:rPr lang="en-US" dirty="0" smtClean="0"/>
              <a:t> Asia </a:t>
            </a:r>
            <a:r>
              <a:rPr lang="en-US" dirty="0" err="1" smtClean="0"/>
              <a:t>afrika</a:t>
            </a:r>
            <a:r>
              <a:rPr lang="en-US" dirty="0" smtClean="0"/>
              <a:t> (KAA) </a:t>
            </a:r>
            <a:r>
              <a:rPr lang="en-US" dirty="0" err="1" smtClean="0"/>
              <a:t>di</a:t>
            </a:r>
            <a:r>
              <a:rPr lang="en-US" dirty="0" smtClean="0"/>
              <a:t> Bandung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1955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29  </a:t>
            </a:r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kawasan</a:t>
            </a:r>
            <a:r>
              <a:rPr lang="en-US" dirty="0" smtClean="0"/>
              <a:t> Asia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Afrika</a:t>
            </a:r>
            <a:r>
              <a:rPr lang="en-US" dirty="0" smtClean="0"/>
              <a:t> </a:t>
            </a:r>
            <a:r>
              <a:rPr lang="en-US" dirty="0" err="1" smtClean="0"/>
              <a:t>berkumpul</a:t>
            </a:r>
            <a:r>
              <a:rPr lang="en-US" dirty="0" smtClean="0"/>
              <a:t> </a:t>
            </a:r>
            <a:r>
              <a:rPr lang="en-US" dirty="0" err="1" smtClean="0"/>
              <a:t>guna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identifikasi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pendalaman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menimpa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kala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mendeklarasikan</a:t>
            </a:r>
            <a:r>
              <a:rPr lang="en-US" dirty="0" smtClean="0"/>
              <a:t> </a:t>
            </a:r>
            <a:r>
              <a:rPr lang="en-US" dirty="0" err="1" smtClean="0"/>
              <a:t>keinginan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terlibat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konfrontasi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bertikai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peranan</a:t>
            </a:r>
            <a:r>
              <a:rPr lang="en-US" dirty="0" smtClean="0"/>
              <a:t> Indonesia </a:t>
            </a:r>
            <a:r>
              <a:rPr lang="en-US" dirty="0" err="1" smtClean="0"/>
              <a:t>dalam</a:t>
            </a:r>
            <a:r>
              <a:rPr lang="en-US" dirty="0" smtClean="0"/>
              <a:t> GNB</a:t>
            </a:r>
          </a:p>
          <a:p>
            <a:r>
              <a:rPr lang="en-US" b="1" dirty="0" smtClean="0"/>
              <a:t>1. </a:t>
            </a:r>
            <a:r>
              <a:rPr lang="en-US" b="1" dirty="0" err="1" smtClean="0"/>
              <a:t>Meningkatkan</a:t>
            </a:r>
            <a:r>
              <a:rPr lang="en-US" b="1" dirty="0" smtClean="0"/>
              <a:t> </a:t>
            </a:r>
            <a:r>
              <a:rPr lang="en-US" b="1" dirty="0" err="1" smtClean="0"/>
              <a:t>kerjasama</a:t>
            </a:r>
            <a:r>
              <a:rPr lang="en-US" b="1" dirty="0" smtClean="0"/>
              <a:t> </a:t>
            </a:r>
            <a:r>
              <a:rPr lang="en-US" b="1" dirty="0" err="1" smtClean="0"/>
              <a:t>antar</a:t>
            </a:r>
            <a:r>
              <a:rPr lang="en-US" b="1" dirty="0" smtClean="0"/>
              <a:t> </a:t>
            </a:r>
            <a:r>
              <a:rPr lang="en-US" b="1" dirty="0" err="1" smtClean="0"/>
              <a:t>negara-negara</a:t>
            </a:r>
            <a:r>
              <a:rPr lang="en-US" b="1" dirty="0" smtClean="0"/>
              <a:t> </a:t>
            </a:r>
            <a:r>
              <a:rPr lang="en-US" b="1" dirty="0" err="1" smtClean="0"/>
              <a:t>anggota</a:t>
            </a:r>
            <a:r>
              <a:rPr lang="en-US" b="1" dirty="0" smtClean="0"/>
              <a:t> </a:t>
            </a:r>
            <a:r>
              <a:rPr lang="en-US" b="1" dirty="0" err="1" smtClean="0"/>
              <a:t>Gerakan</a:t>
            </a:r>
            <a:r>
              <a:rPr lang="en-US" b="1" dirty="0" smtClean="0"/>
              <a:t> Non Blok</a:t>
            </a:r>
            <a:endParaRPr lang="en-US" dirty="0" smtClean="0"/>
          </a:p>
          <a:p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Indonesia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Non Blok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keeratan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dibangun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sesama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GNB,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kerjasama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2. </a:t>
            </a:r>
            <a:r>
              <a:rPr lang="en-US" b="1" dirty="0" err="1" smtClean="0"/>
              <a:t>Berperan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penyelesaian</a:t>
            </a:r>
            <a:r>
              <a:rPr lang="en-US" b="1" dirty="0" smtClean="0"/>
              <a:t> </a:t>
            </a:r>
            <a:r>
              <a:rPr lang="en-US" b="1" dirty="0" err="1" smtClean="0"/>
              <a:t>masalah-masalah</a:t>
            </a:r>
            <a:r>
              <a:rPr lang="en-US" b="1" dirty="0" smtClean="0"/>
              <a:t> </a:t>
            </a:r>
            <a:r>
              <a:rPr lang="en-US" b="1" dirty="0" err="1" smtClean="0"/>
              <a:t>ekonomi</a:t>
            </a:r>
            <a:r>
              <a:rPr lang="en-US" b="1" dirty="0" smtClean="0"/>
              <a:t> </a:t>
            </a:r>
            <a:r>
              <a:rPr lang="en-US" b="1" dirty="0" err="1" smtClean="0"/>
              <a:t>internasional</a:t>
            </a:r>
            <a:endParaRPr lang="en-US" dirty="0" smtClean="0"/>
          </a:p>
          <a:p>
            <a:r>
              <a:rPr lang="en-US" dirty="0" smtClean="0"/>
              <a:t>Indonesia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masalah-masalah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yang </a:t>
            </a: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menunjang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yang </a:t>
            </a:r>
            <a:r>
              <a:rPr lang="en-US" dirty="0" err="1" smtClean="0"/>
              <a:t>berkelanjutan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3. </a:t>
            </a:r>
            <a:r>
              <a:rPr lang="en-US" b="1" dirty="0" err="1" smtClean="0"/>
              <a:t>Menjadi</a:t>
            </a:r>
            <a:r>
              <a:rPr lang="en-US" b="1" dirty="0" smtClean="0"/>
              <a:t> </a:t>
            </a:r>
            <a:r>
              <a:rPr lang="en-US" b="1" dirty="0" err="1" smtClean="0"/>
              <a:t>Pemimpin</a:t>
            </a:r>
            <a:r>
              <a:rPr lang="en-US" b="1" dirty="0" smtClean="0"/>
              <a:t> </a:t>
            </a:r>
            <a:r>
              <a:rPr lang="en-US" b="1" dirty="0" err="1" smtClean="0"/>
              <a:t>Gerakan</a:t>
            </a:r>
            <a:r>
              <a:rPr lang="en-US" b="1" dirty="0" smtClean="0"/>
              <a:t> Non Blok</a:t>
            </a:r>
            <a:endParaRPr lang="en-US" dirty="0" smtClean="0"/>
          </a:p>
          <a:p>
            <a:r>
              <a:rPr lang="en-US" dirty="0" err="1" smtClean="0"/>
              <a:t>Sejak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1992 </a:t>
            </a:r>
            <a:r>
              <a:rPr lang="en-US" dirty="0" err="1" smtClean="0"/>
              <a:t>hingga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1995, Indonesia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memimpin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GNB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terpilihnya</a:t>
            </a:r>
            <a:r>
              <a:rPr lang="en-US" dirty="0" smtClean="0"/>
              <a:t> </a:t>
            </a:r>
            <a:r>
              <a:rPr lang="en-US" dirty="0" err="1" smtClean="0"/>
              <a:t>Soeharto</a:t>
            </a:r>
            <a:r>
              <a:rPr lang="en-US" dirty="0" smtClean="0"/>
              <a:t> yang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 </a:t>
            </a:r>
            <a:r>
              <a:rPr lang="en-US" dirty="0" err="1" smtClean="0"/>
              <a:t>Republik</a:t>
            </a:r>
            <a:r>
              <a:rPr lang="en-US" dirty="0" smtClean="0"/>
              <a:t> Indonesia ke-2 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Sekretaris</a:t>
            </a:r>
            <a:r>
              <a:rPr lang="en-US" dirty="0" smtClean="0"/>
              <a:t> </a:t>
            </a:r>
            <a:r>
              <a:rPr lang="en-US" dirty="0" err="1" smtClean="0"/>
              <a:t>Jendral</a:t>
            </a:r>
            <a:r>
              <a:rPr lang="en-US" dirty="0" smtClean="0"/>
              <a:t> (</a:t>
            </a:r>
            <a:r>
              <a:rPr lang="en-US" dirty="0" err="1" smtClean="0"/>
              <a:t>SekJen</a:t>
            </a:r>
            <a:r>
              <a:rPr lang="en-US" dirty="0" smtClean="0"/>
              <a:t>) </a:t>
            </a:r>
            <a:r>
              <a:rPr lang="en-US" dirty="0" err="1" smtClean="0"/>
              <a:t>Gerakan</a:t>
            </a:r>
            <a:r>
              <a:rPr lang="en-US" dirty="0" smtClean="0"/>
              <a:t> Non Blok. Indonesia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setia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komitmen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aspirasi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Non Blok.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r>
              <a:rPr lang="en-US" b="1" dirty="0" err="1" smtClean="0"/>
              <a:t>Tujuan</a:t>
            </a:r>
            <a:r>
              <a:rPr lang="en-US" b="1" dirty="0" smtClean="0"/>
              <a:t> </a:t>
            </a:r>
            <a:r>
              <a:rPr lang="en-US" b="1" dirty="0" err="1" smtClean="0"/>
              <a:t>Gerakan</a:t>
            </a:r>
            <a:r>
              <a:rPr lang="en-US" b="1" dirty="0" smtClean="0"/>
              <a:t> Non Blok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solidaritas</a:t>
            </a:r>
            <a:r>
              <a:rPr lang="en-US" dirty="0" smtClean="0"/>
              <a:t> </a:t>
            </a:r>
            <a:r>
              <a:rPr lang="en-US" dirty="0" err="1" smtClean="0"/>
              <a:t>diantara</a:t>
            </a:r>
            <a:r>
              <a:rPr lang="en-US" dirty="0" smtClean="0"/>
              <a:t> </a:t>
            </a:r>
            <a:r>
              <a:rPr lang="en-US" dirty="0" err="1" smtClean="0"/>
              <a:t>sesama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, </a:t>
            </a:r>
            <a:r>
              <a:rPr lang="en-US" dirty="0" err="1" smtClean="0"/>
              <a:t>kemakmuran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kemerdekaan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Turut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meredakan</a:t>
            </a:r>
            <a:r>
              <a:rPr lang="en-US" dirty="0" smtClean="0"/>
              <a:t> </a:t>
            </a:r>
            <a:r>
              <a:rPr lang="en-US" dirty="0" err="1" smtClean="0"/>
              <a:t>ketegangan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pertikaian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Barat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Timur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membendung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buruk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yang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Blok Barat </a:t>
            </a:r>
            <a:r>
              <a:rPr lang="en-US" dirty="0" err="1" smtClean="0"/>
              <a:t>maupun</a:t>
            </a:r>
            <a:r>
              <a:rPr lang="en-US" dirty="0" smtClean="0"/>
              <a:t> Blok </a:t>
            </a:r>
            <a:r>
              <a:rPr lang="en-US" dirty="0" err="1" smtClean="0"/>
              <a:t>Timur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Tugas 2 (SMT 2)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sz="3300" b="1" dirty="0" smtClean="0"/>
              <a:t>Tuliskan beberapa faktor pendorong terbentuknya organisasi ASEAN!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id-ID" sz="3300" b="1" dirty="0" smtClean="0"/>
              <a:t>Jelaskan latar belakang pembentukan GNB!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id-ID" sz="3300" b="1" dirty="0" smtClean="0"/>
              <a:t>Apa makna bebas dalam pengertian sistem politik luar negeri yang bebas aktif?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id-ID" sz="3300" b="1" dirty="0" smtClean="0"/>
              <a:t>Jelaskan yang dimaksud perwakilan non diplomatik!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id-ID" sz="3300" b="1" dirty="0" smtClean="0"/>
              <a:t>Jelaskan kerjasama antaranggota ASEAN di bidang ekonomi!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id-ID" sz="3300" b="1" dirty="0" smtClean="0"/>
              <a:t>Jelaskan yang dimaksud dengan hubungan multilateral !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id-ID" sz="3300" b="1" dirty="0" smtClean="0"/>
              <a:t>Peranan apa saja yang dilakukan Indonesia dalam organisasi GNB !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id-ID" sz="3300" b="1" dirty="0" smtClean="0"/>
              <a:t>Bagaimana rumusan politik luar negeri yang bebas aktif menurut Drs. Moh. Hatta!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id-ID" sz="3300" b="1" dirty="0" smtClean="0"/>
              <a:t>Apa </a:t>
            </a:r>
            <a:r>
              <a:rPr lang="fi-FI" sz="3300" b="1" dirty="0" smtClean="0"/>
              <a:t>peranan Indonesia dalam organisasi PBB!</a:t>
            </a:r>
            <a:endParaRPr lang="id-ID" sz="3300" b="1" dirty="0" smtClean="0"/>
          </a:p>
          <a:p>
            <a:pPr marL="514350" indent="-514350" fontAlgn="base">
              <a:buFont typeface="+mj-lt"/>
              <a:buAutoNum type="arabicPeriod"/>
            </a:pPr>
            <a:r>
              <a:rPr lang="id-ID" sz="3300" b="1" dirty="0" smtClean="0"/>
              <a:t>Berikan contoh bentuk-bentuk kerja sama ASEAN di bidnag sosial budaya antar anggota ASEAN!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 smtClean="0"/>
              <a:t>TUGAS 3</a:t>
            </a:r>
            <a:r>
              <a:rPr lang="id-ID" b="1" dirty="0" smtClean="0"/>
              <a:t> (SMT 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pPr lvl="0"/>
            <a:r>
              <a:rPr lang="en-US" sz="2000" dirty="0" err="1" smtClean="0"/>
              <a:t>Coba</a:t>
            </a:r>
            <a:r>
              <a:rPr lang="en-US" sz="2000" dirty="0" smtClean="0"/>
              <a:t> kalian </a:t>
            </a:r>
            <a:r>
              <a:rPr lang="en-US" sz="2000" dirty="0" err="1" smtClean="0"/>
              <a:t>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identifikasi</a:t>
            </a:r>
            <a:r>
              <a:rPr lang="en-US" sz="2000" dirty="0" smtClean="0"/>
              <a:t> </a:t>
            </a:r>
            <a:r>
              <a:rPr lang="en-US" sz="2000" dirty="0" err="1" smtClean="0"/>
              <a:t>mengenai</a:t>
            </a:r>
            <a:r>
              <a:rPr lang="en-US" sz="2000" dirty="0" smtClean="0"/>
              <a:t> </a:t>
            </a:r>
            <a:r>
              <a:rPr lang="en-US" sz="2000" dirty="0" err="1" smtClean="0"/>
              <a:t>oraganisasi</a:t>
            </a:r>
            <a:r>
              <a:rPr lang="en-US" sz="2000" dirty="0" smtClean="0"/>
              <a:t> </a:t>
            </a:r>
            <a:r>
              <a:rPr lang="en-US" sz="2000" dirty="0" err="1" smtClean="0"/>
              <a:t>internasional</a:t>
            </a:r>
            <a:r>
              <a:rPr lang="en-US" sz="2000" dirty="0" smtClean="0"/>
              <a:t> </a:t>
            </a:r>
            <a:r>
              <a:rPr lang="en-US" sz="2000" dirty="0" err="1" smtClean="0"/>
              <a:t>lainnya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diikuti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Indonesia. </a:t>
            </a:r>
            <a:r>
              <a:rPr lang="en-US" sz="2000" dirty="0" err="1" smtClean="0"/>
              <a:t>Kemudian</a:t>
            </a:r>
            <a:r>
              <a:rPr lang="en-US" sz="2000" dirty="0" smtClean="0"/>
              <a:t> </a:t>
            </a:r>
            <a:r>
              <a:rPr lang="en-US" sz="2000" dirty="0" err="1" smtClean="0"/>
              <a:t>analisis</a:t>
            </a:r>
            <a:r>
              <a:rPr lang="en-US" sz="2000" dirty="0" smtClean="0"/>
              <a:t> </a:t>
            </a:r>
            <a:r>
              <a:rPr lang="en-US" sz="2000" dirty="0" err="1" smtClean="0"/>
              <a:t>peran</a:t>
            </a:r>
            <a:r>
              <a:rPr lang="en-US" sz="2000" dirty="0" smtClean="0"/>
              <a:t> Indonesia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organisasi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terutama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berkaitan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upaya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menciptakan</a:t>
            </a:r>
            <a:r>
              <a:rPr lang="en-US" sz="2000" dirty="0" smtClean="0"/>
              <a:t> </a:t>
            </a:r>
            <a:r>
              <a:rPr lang="en-US" sz="2000" dirty="0" err="1" smtClean="0"/>
              <a:t>perdamaian</a:t>
            </a:r>
            <a:r>
              <a:rPr lang="en-US" sz="2000" dirty="0" smtClean="0"/>
              <a:t> </a:t>
            </a:r>
            <a:r>
              <a:rPr lang="en-US" sz="2000" dirty="0" err="1" smtClean="0"/>
              <a:t>dunia</a:t>
            </a:r>
            <a:r>
              <a:rPr lang="en-US" sz="2000" dirty="0" smtClean="0"/>
              <a:t>. </a:t>
            </a:r>
            <a:r>
              <a:rPr lang="en-US" sz="2000" dirty="0" err="1" smtClean="0"/>
              <a:t>Tuliskan</a:t>
            </a:r>
            <a:r>
              <a:rPr lang="en-US" sz="2000" dirty="0" smtClean="0"/>
              <a:t> </a:t>
            </a: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  <a:r>
              <a:rPr lang="en-US" sz="2000" dirty="0" err="1" smtClean="0"/>
              <a:t>identifikasi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analisis</a:t>
            </a:r>
            <a:r>
              <a:rPr lang="en-US" sz="2000" dirty="0" smtClean="0"/>
              <a:t> kalian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tabel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bawah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.</a:t>
            </a:r>
          </a:p>
          <a:p>
            <a:pPr lvl="0"/>
            <a:endParaRPr lang="en-US" sz="20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199" y="3124200"/>
          <a:ext cx="8229602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1"/>
                <a:gridCol w="4181475"/>
                <a:gridCol w="3514726"/>
              </a:tblGrid>
              <a:tr h="571500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NAMA ORGANISASI INTERNASIONAL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PERAN INDONESIA</a:t>
                      </a:r>
                      <a:endParaRPr lang="en-US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erlin Sans FB Demi" pitchFamily="34" charset="0"/>
              </a:rPr>
              <a:t>1. </a:t>
            </a:r>
            <a:r>
              <a:rPr lang="en-US" dirty="0" err="1" smtClean="0">
                <a:latin typeface="Berlin Sans FB Demi" pitchFamily="34" charset="0"/>
              </a:rPr>
              <a:t>Pengertian</a:t>
            </a:r>
            <a:r>
              <a:rPr lang="en-US" dirty="0" smtClean="0">
                <a:latin typeface="Berlin Sans FB Demi" pitchFamily="34" charset="0"/>
              </a:rPr>
              <a:t> </a:t>
            </a:r>
            <a:r>
              <a:rPr lang="en-US" dirty="0" err="1" smtClean="0">
                <a:latin typeface="Berlin Sans FB Demi" pitchFamily="34" charset="0"/>
              </a:rPr>
              <a:t>Hubungan</a:t>
            </a:r>
            <a:r>
              <a:rPr lang="en-US" dirty="0" smtClean="0">
                <a:latin typeface="Berlin Sans FB Demi" pitchFamily="34" charset="0"/>
              </a:rPr>
              <a:t> </a:t>
            </a:r>
            <a:r>
              <a:rPr lang="en-US" dirty="0" err="1" smtClean="0">
                <a:latin typeface="Berlin Sans FB Demi" pitchFamily="34" charset="0"/>
              </a:rPr>
              <a:t>Internasional</a:t>
            </a:r>
            <a:endParaRPr lang="en-US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dirty="0" err="1" smtClean="0">
                <a:latin typeface="Franklin Gothic Medium" pitchFamily="34" charset="0"/>
              </a:rPr>
              <a:t>Secara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umum</a:t>
            </a:r>
            <a:r>
              <a:rPr lang="en-US" dirty="0" smtClean="0">
                <a:latin typeface="Franklin Gothic Medium" pitchFamily="34" charset="0"/>
              </a:rPr>
              <a:t>, HUBUNGAN INTERNASIONAL </a:t>
            </a:r>
            <a:r>
              <a:rPr lang="en-US" dirty="0" err="1" smtClean="0">
                <a:latin typeface="Franklin Gothic Medium" pitchFamily="34" charset="0"/>
              </a:rPr>
              <a:t>diartikan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sebagai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suatu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bentuk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interaksi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di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antara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dua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atau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lebih</a:t>
            </a:r>
            <a:r>
              <a:rPr lang="en-US" dirty="0" smtClean="0">
                <a:latin typeface="Franklin Gothic Medium" pitchFamily="34" charset="0"/>
              </a:rPr>
              <a:t> Negara yang </a:t>
            </a:r>
            <a:r>
              <a:rPr lang="en-US" dirty="0" err="1" smtClean="0">
                <a:latin typeface="Franklin Gothic Medium" pitchFamily="34" charset="0"/>
              </a:rPr>
              <a:t>merdeka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dan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berdaulat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dengan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tujuan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tertentu</a:t>
            </a:r>
            <a:r>
              <a:rPr lang="en-US" dirty="0" smtClean="0">
                <a:latin typeface="Franklin Gothic Medium" pitchFamily="34" charset="0"/>
              </a:rPr>
              <a:t> yang </a:t>
            </a:r>
            <a:r>
              <a:rPr lang="en-US" dirty="0" err="1" smtClean="0">
                <a:latin typeface="Franklin Gothic Medium" pitchFamily="34" charset="0"/>
              </a:rPr>
              <a:t>mencakup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berbagai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aspek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seperti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politik</a:t>
            </a:r>
            <a:r>
              <a:rPr lang="en-US" dirty="0" smtClean="0">
                <a:latin typeface="Franklin Gothic Medium" pitchFamily="34" charset="0"/>
              </a:rPr>
              <a:t>, </a:t>
            </a:r>
            <a:r>
              <a:rPr lang="en-US" dirty="0" err="1" smtClean="0">
                <a:latin typeface="Franklin Gothic Medium" pitchFamily="34" charset="0"/>
              </a:rPr>
              <a:t>sosial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budaya,ekonomi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dan</a:t>
            </a:r>
            <a:r>
              <a:rPr lang="en-US" dirty="0" smtClean="0">
                <a:latin typeface="Franklin Gothic Medium" pitchFamily="34" charset="0"/>
              </a:rPr>
              <a:t> lain </a:t>
            </a:r>
            <a:r>
              <a:rPr lang="en-US" dirty="0" err="1" smtClean="0">
                <a:latin typeface="Franklin Gothic Medium" pitchFamily="34" charset="0"/>
              </a:rPr>
              <a:t>sebagainya</a:t>
            </a:r>
            <a:r>
              <a:rPr lang="en-US" dirty="0" smtClean="0">
                <a:latin typeface="Franklin Gothic Medium" pitchFamily="34" charset="0"/>
              </a:rPr>
              <a:t>.</a:t>
            </a:r>
            <a:endParaRPr lang="en-US" dirty="0">
              <a:latin typeface="Franklin Gothic Medium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Berlin Sans FB Demi" pitchFamily="34" charset="0"/>
              </a:rPr>
              <a:t>2</a:t>
            </a:r>
            <a:r>
              <a:rPr lang="en-US" dirty="0" smtClean="0">
                <a:latin typeface="Berlin Sans FB Demi" pitchFamily="34" charset="0"/>
              </a:rPr>
              <a:t>. </a:t>
            </a:r>
            <a:r>
              <a:rPr lang="en-US" dirty="0" err="1" smtClean="0">
                <a:latin typeface="Berlin Sans FB Demi" pitchFamily="34" charset="0"/>
              </a:rPr>
              <a:t>Makna</a:t>
            </a:r>
            <a:r>
              <a:rPr lang="en-US" dirty="0" smtClean="0">
                <a:latin typeface="Berlin Sans FB Demi" pitchFamily="34" charset="0"/>
              </a:rPr>
              <a:t> </a:t>
            </a:r>
            <a:r>
              <a:rPr lang="en-US" dirty="0" err="1" smtClean="0">
                <a:latin typeface="Berlin Sans FB Demi" pitchFamily="34" charset="0"/>
              </a:rPr>
              <a:t>Hubungan</a:t>
            </a:r>
            <a:r>
              <a:rPr lang="en-US" dirty="0" smtClean="0">
                <a:latin typeface="Berlin Sans FB Demi" pitchFamily="34" charset="0"/>
              </a:rPr>
              <a:t> </a:t>
            </a:r>
            <a:r>
              <a:rPr lang="en-US" dirty="0" err="1" smtClean="0">
                <a:latin typeface="Berlin Sans FB Demi" pitchFamily="34" charset="0"/>
              </a:rPr>
              <a:t>Internasional</a:t>
            </a:r>
            <a:endParaRPr lang="en-US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Franklin Gothic Medium" pitchFamily="34" charset="0"/>
              </a:rPr>
              <a:t>Hubungan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internasional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mempunyai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makna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yaitu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>
                <a:latin typeface="Franklin Gothic Medium" pitchFamily="34" charset="0"/>
              </a:rPr>
              <a:t>Hubungan</a:t>
            </a:r>
            <a:r>
              <a:rPr lang="en-US" dirty="0">
                <a:latin typeface="Franklin Gothic Medium" pitchFamily="34" charset="0"/>
              </a:rPr>
              <a:t> yang </a:t>
            </a:r>
            <a:r>
              <a:rPr lang="en-US" dirty="0" err="1">
                <a:latin typeface="Franklin Gothic Medium" pitchFamily="34" charset="0"/>
              </a:rPr>
              <a:t>dilakukan</a:t>
            </a:r>
            <a:r>
              <a:rPr lang="en-US" dirty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antar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negara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>
                <a:latin typeface="Franklin Gothic Medium" pitchFamily="34" charset="0"/>
              </a:rPr>
              <a:t>atau</a:t>
            </a:r>
            <a:r>
              <a:rPr lang="en-US" dirty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antar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 smtClean="0">
                <a:latin typeface="Franklin Gothic Medium" pitchFamily="34" charset="0"/>
              </a:rPr>
              <a:t>individu</a:t>
            </a:r>
            <a:r>
              <a:rPr lang="en-US" dirty="0" smtClean="0">
                <a:latin typeface="Franklin Gothic Medium" pitchFamily="34" charset="0"/>
              </a:rPr>
              <a:t> </a:t>
            </a:r>
            <a:r>
              <a:rPr lang="en-US" dirty="0" err="1">
                <a:latin typeface="Franklin Gothic Medium" pitchFamily="34" charset="0"/>
              </a:rPr>
              <a:t>dari</a:t>
            </a:r>
            <a:r>
              <a:rPr lang="en-US" dirty="0">
                <a:latin typeface="Franklin Gothic Medium" pitchFamily="34" charset="0"/>
              </a:rPr>
              <a:t> </a:t>
            </a:r>
            <a:r>
              <a:rPr lang="en-US" dirty="0" err="1">
                <a:latin typeface="Franklin Gothic Medium" pitchFamily="34" charset="0"/>
              </a:rPr>
              <a:t>negara</a:t>
            </a:r>
            <a:r>
              <a:rPr lang="en-US" dirty="0">
                <a:latin typeface="Franklin Gothic Medium" pitchFamily="34" charset="0"/>
              </a:rPr>
              <a:t> yang </a:t>
            </a:r>
            <a:r>
              <a:rPr lang="en-US" dirty="0" err="1" smtClean="0">
                <a:latin typeface="Franklin Gothic Medium" pitchFamily="34" charset="0"/>
              </a:rPr>
              <a:t>berbeda-beda</a:t>
            </a:r>
            <a:r>
              <a:rPr lang="en-US" dirty="0" smtClean="0">
                <a:latin typeface="Franklin Gothic Medium" pitchFamily="34" charset="0"/>
              </a:rPr>
              <a:t>.</a:t>
            </a:r>
            <a:endParaRPr lang="en-US" dirty="0">
              <a:latin typeface="Franklin Gothic Medium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Berlin Sans FB Demi" pitchFamily="34" charset="0"/>
              </a:rPr>
              <a:t>3</a:t>
            </a:r>
            <a:r>
              <a:rPr lang="en-US" dirty="0" smtClean="0">
                <a:latin typeface="Berlin Sans FB Demi" pitchFamily="34" charset="0"/>
              </a:rPr>
              <a:t>. </a:t>
            </a:r>
            <a:r>
              <a:rPr lang="en-US" altLang="id-ID" sz="3100" dirty="0" err="1" smtClean="0">
                <a:effectLst/>
                <a:latin typeface="Berlin Sans FB Demi" pitchFamily="34" charset="0"/>
              </a:rPr>
              <a:t>Dampak</a:t>
            </a:r>
            <a:r>
              <a:rPr lang="en-US" altLang="id-ID" sz="3600" dirty="0" smtClean="0">
                <a:effectLst/>
                <a:latin typeface="Berlin Sans FB Demi" pitchFamily="34" charset="0"/>
              </a:rPr>
              <a:t> </a:t>
            </a:r>
            <a:r>
              <a:rPr lang="en-US" altLang="id-ID" sz="3600" dirty="0" err="1" smtClean="0">
                <a:effectLst/>
                <a:latin typeface="Berlin Sans FB Demi" pitchFamily="34" charset="0"/>
              </a:rPr>
              <a:t>suatu</a:t>
            </a:r>
            <a:r>
              <a:rPr lang="en-US" altLang="id-ID" sz="3600" dirty="0" smtClean="0">
                <a:effectLst/>
                <a:latin typeface="Berlin Sans FB Demi" pitchFamily="34" charset="0"/>
              </a:rPr>
              <a:t> </a:t>
            </a:r>
            <a:r>
              <a:rPr lang="en-US" altLang="id-ID" sz="3600" dirty="0" err="1" smtClean="0">
                <a:effectLst/>
                <a:latin typeface="Berlin Sans FB Demi" pitchFamily="34" charset="0"/>
              </a:rPr>
              <a:t>negara</a:t>
            </a:r>
            <a:r>
              <a:rPr lang="en-US" altLang="id-ID" sz="3600" dirty="0" smtClean="0">
                <a:effectLst/>
                <a:latin typeface="Berlin Sans FB Demi" pitchFamily="34" charset="0"/>
              </a:rPr>
              <a:t> yang </a:t>
            </a:r>
            <a:r>
              <a:rPr lang="en-US" altLang="id-ID" sz="3600" dirty="0" err="1" smtClean="0">
                <a:effectLst/>
                <a:latin typeface="Berlin Sans FB Demi" pitchFamily="34" charset="0"/>
              </a:rPr>
              <a:t>mengucilkan</a:t>
            </a:r>
            <a:r>
              <a:rPr lang="en-US" altLang="id-ID" sz="3600" dirty="0" smtClean="0">
                <a:effectLst/>
                <a:latin typeface="Berlin Sans FB Demi" pitchFamily="34" charset="0"/>
              </a:rPr>
              <a:t> </a:t>
            </a:r>
            <a:r>
              <a:rPr lang="en-US" altLang="id-ID" sz="3600" dirty="0" err="1" smtClean="0">
                <a:effectLst/>
                <a:latin typeface="Berlin Sans FB Demi" pitchFamily="34" charset="0"/>
              </a:rPr>
              <a:t>diri</a:t>
            </a:r>
            <a:r>
              <a:rPr lang="en-US" altLang="id-ID" sz="3600" dirty="0" smtClean="0">
                <a:effectLst/>
                <a:latin typeface="Berlin Sans FB Demi" pitchFamily="34" charset="0"/>
              </a:rPr>
              <a:t> </a:t>
            </a:r>
            <a:r>
              <a:rPr lang="en-US" altLang="id-ID" sz="3600" dirty="0" err="1" smtClean="0">
                <a:effectLst/>
                <a:latin typeface="Berlin Sans FB Demi" pitchFamily="34" charset="0"/>
              </a:rPr>
              <a:t>dari</a:t>
            </a:r>
            <a:r>
              <a:rPr lang="en-US" altLang="id-ID" sz="3600" dirty="0" smtClean="0">
                <a:effectLst/>
                <a:latin typeface="Berlin Sans FB Demi" pitchFamily="34" charset="0"/>
              </a:rPr>
              <a:t> </a:t>
            </a:r>
            <a:r>
              <a:rPr lang="en-US" altLang="id-ID" sz="3600" dirty="0" err="1" smtClean="0">
                <a:effectLst/>
                <a:latin typeface="Berlin Sans FB Demi" pitchFamily="34" charset="0"/>
              </a:rPr>
              <a:t>pergaulan</a:t>
            </a:r>
            <a:r>
              <a:rPr lang="en-US" altLang="id-ID" sz="3600" dirty="0" smtClean="0">
                <a:effectLst/>
                <a:latin typeface="Berlin Sans FB Demi" pitchFamily="34" charset="0"/>
              </a:rPr>
              <a:t> </a:t>
            </a:r>
            <a:r>
              <a:rPr lang="en-US" altLang="id-ID" sz="3600" dirty="0" err="1" smtClean="0">
                <a:effectLst/>
                <a:latin typeface="Berlin Sans FB Demi" pitchFamily="34" charset="0"/>
              </a:rPr>
              <a:t>antarbangsa</a:t>
            </a:r>
            <a:endParaRPr lang="en-US" sz="3600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/>
          <a:lstStyle/>
          <a:p>
            <a:pPr marL="609600" indent="-609600"/>
            <a:r>
              <a:rPr lang="id-ID" altLang="id-ID" sz="2800" dirty="0" smtClean="0">
                <a:latin typeface="Franklin Gothic Medium" pitchFamily="34" charset="0"/>
              </a:rPr>
              <a:t>Jika suatu bangsa mengucilkan diri dari pergaulan internasio</a:t>
            </a:r>
            <a:r>
              <a:rPr lang="en-US" altLang="id-ID" sz="2800" dirty="0" err="1" smtClean="0">
                <a:latin typeface="Franklin Gothic Medium" pitchFamily="34" charset="0"/>
              </a:rPr>
              <a:t>nal</a:t>
            </a:r>
            <a:r>
              <a:rPr lang="id-ID" altLang="id-ID" sz="2800" dirty="0" smtClean="0">
                <a:latin typeface="Franklin Gothic Medium" pitchFamily="34" charset="0"/>
              </a:rPr>
              <a:t>, maka Negara tersebut akan mengalami banyak kerugian antara lain :</a:t>
            </a:r>
          </a:p>
          <a:p>
            <a:pPr marL="990600" lvl="1" indent="-533400"/>
            <a:r>
              <a:rPr lang="id-ID" altLang="id-ID" sz="2400" dirty="0" smtClean="0">
                <a:latin typeface="Franklin Gothic Medium" pitchFamily="34" charset="0"/>
              </a:rPr>
              <a:t>Negara tersebut tidak dapat mencukupi kebutuhan warganya secara sempurna.</a:t>
            </a:r>
          </a:p>
          <a:p>
            <a:pPr marL="990600" lvl="1" indent="-533400"/>
            <a:r>
              <a:rPr lang="id-ID" altLang="id-ID" sz="2400" dirty="0" smtClean="0">
                <a:latin typeface="Franklin Gothic Medium" pitchFamily="34" charset="0"/>
              </a:rPr>
              <a:t>Kesulitan dalam mencapai tujuan Negara</a:t>
            </a:r>
          </a:p>
          <a:p>
            <a:pPr marL="990600" lvl="1" indent="-533400"/>
            <a:r>
              <a:rPr lang="id-ID" altLang="id-ID" sz="2400" dirty="0" smtClean="0">
                <a:latin typeface="Franklin Gothic Medium" pitchFamily="34" charset="0"/>
              </a:rPr>
              <a:t>Akan tertinggal dalam IPTEK, seingga akan kesulitan dalam menghadapiera globalisasi</a:t>
            </a:r>
          </a:p>
          <a:p>
            <a:pPr marL="609600" indent="-609600"/>
            <a:r>
              <a:rPr lang="id-ID" altLang="id-ID" sz="2800" dirty="0" smtClean="0">
                <a:latin typeface="Franklin Gothic Medium" pitchFamily="34" charset="0"/>
              </a:rPr>
              <a:t>Kurangnya kerjasama/hubungan dengan bangsa lainmenyebabkan tidak harmonis, sehingga mudah timbul konflik</a:t>
            </a:r>
            <a:endParaRPr lang="en-US" dirty="0">
              <a:latin typeface="Franklin Gothic Medium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erlin Sans FB Demi" pitchFamily="34" charset="0"/>
              </a:rPr>
              <a:t>4. </a:t>
            </a:r>
            <a:r>
              <a:rPr lang="en-US" dirty="0" err="1" smtClean="0">
                <a:latin typeface="Berlin Sans FB Demi" pitchFamily="34" charset="0"/>
              </a:rPr>
              <a:t>Faktor</a:t>
            </a:r>
            <a:r>
              <a:rPr lang="en-US" dirty="0" smtClean="0">
                <a:latin typeface="Berlin Sans FB Demi" pitchFamily="34" charset="0"/>
              </a:rPr>
              <a:t> yang </a:t>
            </a:r>
            <a:r>
              <a:rPr lang="en-US" dirty="0" err="1" smtClean="0">
                <a:latin typeface="Berlin Sans FB Demi" pitchFamily="34" charset="0"/>
              </a:rPr>
              <a:t>mendorong</a:t>
            </a:r>
            <a:r>
              <a:rPr lang="en-US" dirty="0" smtClean="0">
                <a:latin typeface="Berlin Sans FB Demi" pitchFamily="34" charset="0"/>
              </a:rPr>
              <a:t> </a:t>
            </a:r>
            <a:r>
              <a:rPr lang="en-US" dirty="0" err="1" smtClean="0">
                <a:latin typeface="Berlin Sans FB Demi" pitchFamily="34" charset="0"/>
              </a:rPr>
              <a:t>adanya</a:t>
            </a:r>
            <a:r>
              <a:rPr lang="en-US" dirty="0" smtClean="0">
                <a:latin typeface="Berlin Sans FB Demi" pitchFamily="34" charset="0"/>
              </a:rPr>
              <a:t> </a:t>
            </a:r>
            <a:r>
              <a:rPr lang="en-US" dirty="0" err="1" smtClean="0">
                <a:latin typeface="Berlin Sans FB Demi" pitchFamily="34" charset="0"/>
              </a:rPr>
              <a:t>hubungan</a:t>
            </a:r>
            <a:r>
              <a:rPr lang="en-US" dirty="0" smtClean="0">
                <a:latin typeface="Berlin Sans FB Demi" pitchFamily="34" charset="0"/>
              </a:rPr>
              <a:t> </a:t>
            </a:r>
            <a:r>
              <a:rPr lang="en-US" dirty="0" err="1" smtClean="0">
                <a:latin typeface="Berlin Sans FB Demi" pitchFamily="34" charset="0"/>
              </a:rPr>
              <a:t>internasional</a:t>
            </a:r>
            <a:endParaRPr lang="en-US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105400"/>
          </a:xfrm>
        </p:spPr>
        <p:txBody>
          <a:bodyPr>
            <a:normAutofit lnSpcReduction="10000"/>
          </a:bodyPr>
          <a:lstStyle/>
          <a:p>
            <a:pPr marL="609600" indent="-609600">
              <a:defRPr/>
            </a:pPr>
            <a:r>
              <a:rPr lang="en-US" sz="2800" dirty="0" err="1">
                <a:solidFill>
                  <a:srgbClr val="FF0066"/>
                </a:solidFill>
                <a:latin typeface="Franklin Gothic Medium" pitchFamily="34" charset="0"/>
              </a:rPr>
              <a:t>Faktor</a:t>
            </a:r>
            <a:r>
              <a:rPr lang="en-US" sz="2800" dirty="0">
                <a:solidFill>
                  <a:srgbClr val="FF0066"/>
                </a:solidFill>
                <a:latin typeface="Franklin Gothic Medium" pitchFamily="34" charset="0"/>
              </a:rPr>
              <a:t> internal</a:t>
            </a:r>
          </a:p>
          <a:p>
            <a:pPr marL="609600" indent="-609600">
              <a:buNone/>
              <a:defRPr/>
            </a:pPr>
            <a:r>
              <a:rPr lang="sv-SE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" pitchFamily="34" charset="0"/>
              </a:rPr>
              <a:t>	 </a:t>
            </a:r>
            <a:r>
              <a:rPr lang="en-US" sz="2800" dirty="0" err="1">
                <a:latin typeface="Franklin Gothic Medium" pitchFamily="34" charset="0"/>
              </a:rPr>
              <a:t>Adanya</a:t>
            </a:r>
            <a:r>
              <a:rPr lang="en-US" sz="2800" dirty="0">
                <a:latin typeface="Franklin Gothic Medium" pitchFamily="34" charset="0"/>
              </a:rPr>
              <a:t> </a:t>
            </a:r>
            <a:r>
              <a:rPr lang="en-US" sz="2800" dirty="0" err="1">
                <a:latin typeface="Franklin Gothic Medium" pitchFamily="34" charset="0"/>
              </a:rPr>
              <a:t>kekhwatiran</a:t>
            </a:r>
            <a:r>
              <a:rPr lang="en-US" sz="2800" dirty="0">
                <a:latin typeface="Franklin Gothic Medium" pitchFamily="34" charset="0"/>
              </a:rPr>
              <a:t> </a:t>
            </a:r>
            <a:r>
              <a:rPr lang="en-US" sz="2800" dirty="0" err="1">
                <a:latin typeface="Franklin Gothic Medium" pitchFamily="34" charset="0"/>
              </a:rPr>
              <a:t>akan</a:t>
            </a:r>
            <a:r>
              <a:rPr lang="en-US" sz="2800" dirty="0">
                <a:latin typeface="Franklin Gothic Medium" pitchFamily="34" charset="0"/>
              </a:rPr>
              <a:t> </a:t>
            </a:r>
            <a:r>
              <a:rPr lang="en-US" sz="2800" dirty="0" err="1">
                <a:latin typeface="Franklin Gothic Medium" pitchFamily="34" charset="0"/>
              </a:rPr>
              <a:t>kelangsungan</a:t>
            </a:r>
            <a:r>
              <a:rPr lang="en-US" sz="2800" dirty="0">
                <a:latin typeface="Franklin Gothic Medium" pitchFamily="34" charset="0"/>
              </a:rPr>
              <a:t> </a:t>
            </a:r>
            <a:r>
              <a:rPr lang="en-US" sz="2800" dirty="0" err="1">
                <a:latin typeface="Franklin Gothic Medium" pitchFamily="34" charset="0"/>
              </a:rPr>
              <a:t>hidupnya</a:t>
            </a:r>
            <a:r>
              <a:rPr lang="en-US" sz="2800" dirty="0">
                <a:latin typeface="Franklin Gothic Medium" pitchFamily="34" charset="0"/>
              </a:rPr>
              <a:t> </a:t>
            </a:r>
            <a:r>
              <a:rPr lang="en-US" sz="2800" dirty="0" err="1">
                <a:latin typeface="Franklin Gothic Medium" pitchFamily="34" charset="0"/>
              </a:rPr>
              <a:t>baik</a:t>
            </a:r>
            <a:r>
              <a:rPr lang="en-US" sz="2800" dirty="0">
                <a:latin typeface="Franklin Gothic Medium" pitchFamily="34" charset="0"/>
              </a:rPr>
              <a:t> </a:t>
            </a:r>
            <a:r>
              <a:rPr lang="en-US" sz="2800" dirty="0" err="1">
                <a:latin typeface="Franklin Gothic Medium" pitchFamily="34" charset="0"/>
              </a:rPr>
              <a:t>melalui</a:t>
            </a:r>
            <a:r>
              <a:rPr lang="en-US" sz="2800" dirty="0">
                <a:latin typeface="Franklin Gothic Medium" pitchFamily="34" charset="0"/>
              </a:rPr>
              <a:t> </a:t>
            </a:r>
            <a:r>
              <a:rPr lang="en-US" sz="2800" dirty="0" err="1">
                <a:latin typeface="Franklin Gothic Medium" pitchFamily="34" charset="0"/>
              </a:rPr>
              <a:t>kudeta</a:t>
            </a:r>
            <a:r>
              <a:rPr lang="en-US" sz="2800" dirty="0">
                <a:latin typeface="Franklin Gothic Medium" pitchFamily="34" charset="0"/>
              </a:rPr>
              <a:t> </a:t>
            </a:r>
            <a:r>
              <a:rPr lang="en-US" sz="2800" dirty="0" err="1">
                <a:latin typeface="Franklin Gothic Medium" pitchFamily="34" charset="0"/>
              </a:rPr>
              <a:t>maupun</a:t>
            </a:r>
            <a:r>
              <a:rPr lang="en-US" sz="2800" dirty="0">
                <a:latin typeface="Franklin Gothic Medium" pitchFamily="34" charset="0"/>
              </a:rPr>
              <a:t> </a:t>
            </a:r>
            <a:r>
              <a:rPr lang="en-US" sz="2800" dirty="0" err="1">
                <a:latin typeface="Franklin Gothic Medium" pitchFamily="34" charset="0"/>
              </a:rPr>
              <a:t>intervensi</a:t>
            </a:r>
            <a:r>
              <a:rPr lang="sv-SE" sz="2800" dirty="0">
                <a:solidFill>
                  <a:srgbClr val="FFFF66"/>
                </a:solidFill>
                <a:latin typeface="Franklin Gothic Medium" pitchFamily="34" charset="0"/>
              </a:rPr>
              <a:t>.</a:t>
            </a:r>
            <a:endParaRPr lang="en-US" sz="2800" dirty="0">
              <a:solidFill>
                <a:srgbClr val="FF0066"/>
              </a:solidFill>
              <a:latin typeface="Franklin Gothic Medium" pitchFamily="34" charset="0"/>
            </a:endParaRPr>
          </a:p>
          <a:p>
            <a:pPr marL="609600" indent="-609600">
              <a:defRPr/>
            </a:pPr>
            <a:r>
              <a:rPr lang="en-US" sz="2800" dirty="0" err="1">
                <a:solidFill>
                  <a:srgbClr val="FF0066"/>
                </a:solidFill>
                <a:latin typeface="Franklin Gothic Medium" pitchFamily="34" charset="0"/>
              </a:rPr>
              <a:t>Faktor</a:t>
            </a:r>
            <a:r>
              <a:rPr lang="en-US" sz="2800" dirty="0">
                <a:solidFill>
                  <a:srgbClr val="FF0066"/>
                </a:solidFill>
                <a:latin typeface="Franklin Gothic Medium" pitchFamily="34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Franklin Gothic Medium" pitchFamily="34" charset="0"/>
              </a:rPr>
              <a:t>eksternal</a:t>
            </a:r>
            <a:endParaRPr lang="en-US" sz="2800" dirty="0">
              <a:solidFill>
                <a:srgbClr val="FF0066"/>
              </a:solidFill>
              <a:latin typeface="Franklin Gothic Medium" pitchFamily="34" charset="0"/>
            </a:endParaRPr>
          </a:p>
          <a:p>
            <a:pPr marL="990600" lvl="1" indent="-533400">
              <a:buClr>
                <a:srgbClr val="FF0066"/>
              </a:buClr>
              <a:buFont typeface="Wingdings" pitchFamily="2" charset="2"/>
              <a:buChar char="Ø"/>
              <a:defRPr/>
            </a:pPr>
            <a:r>
              <a:rPr lang="en-US" sz="2400" dirty="0" err="1">
                <a:latin typeface="Franklin Gothic Medium" pitchFamily="34" charset="0"/>
              </a:rPr>
              <a:t>Ketentuan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hukum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alam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bahwa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suatu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negara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tidak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dapat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berdiri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sendiri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tanpa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bantuan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dan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kerja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sama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dengan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bangsa</a:t>
            </a:r>
            <a:r>
              <a:rPr lang="en-US" sz="2400" dirty="0">
                <a:latin typeface="Franklin Gothic Medium" pitchFamily="34" charset="0"/>
              </a:rPr>
              <a:t> lain.</a:t>
            </a:r>
          </a:p>
          <a:p>
            <a:pPr marL="990600" lvl="1" indent="-533400">
              <a:buClr>
                <a:srgbClr val="FF0066"/>
              </a:buClr>
              <a:buFont typeface="Wingdings" pitchFamily="2" charset="2"/>
              <a:buChar char="Ø"/>
              <a:defRPr/>
            </a:pPr>
            <a:r>
              <a:rPr lang="en-US" sz="2400" dirty="0" err="1">
                <a:latin typeface="Franklin Gothic Medium" pitchFamily="34" charset="0"/>
              </a:rPr>
              <a:t>Adanya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keinginan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membangun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komunikasi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lintas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bangsa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dan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negara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guna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mewujudkan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kerjasama</a:t>
            </a:r>
            <a:r>
              <a:rPr lang="en-US" sz="2400" dirty="0">
                <a:latin typeface="Franklin Gothic Medium" pitchFamily="34" charset="0"/>
              </a:rPr>
              <a:t> yang </a:t>
            </a:r>
            <a:r>
              <a:rPr lang="en-US" sz="2400" dirty="0" err="1">
                <a:latin typeface="Franklin Gothic Medium" pitchFamily="34" charset="0"/>
              </a:rPr>
              <a:t>produktif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dalam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memenuhi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berbagai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kebutuhan</a:t>
            </a:r>
            <a:r>
              <a:rPr lang="en-US" sz="2400" dirty="0">
                <a:latin typeface="Franklin Gothic Medium" pitchFamily="34" charset="0"/>
              </a:rPr>
              <a:t> yang </a:t>
            </a:r>
            <a:r>
              <a:rPr lang="en-US" sz="2400" dirty="0" err="1">
                <a:latin typeface="Franklin Gothic Medium" pitchFamily="34" charset="0"/>
              </a:rPr>
              <a:t>menyangkut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kepentingan</a:t>
            </a:r>
            <a:r>
              <a:rPr lang="en-US" sz="2400" dirty="0">
                <a:latin typeface="Franklin Gothic Medium" pitchFamily="34" charset="0"/>
              </a:rPr>
              <a:t> </a:t>
            </a:r>
            <a:r>
              <a:rPr lang="en-US" sz="2400" smtClean="0">
                <a:latin typeface="Franklin Gothic Medium" pitchFamily="34" charset="0"/>
              </a:rPr>
              <a:t>negara</a:t>
            </a:r>
            <a:r>
              <a:rPr lang="en-US" sz="2400" dirty="0" smtClean="0">
                <a:latin typeface="Franklin Gothic Medium" pitchFamily="34" charset="0"/>
              </a:rPr>
              <a:t> </a:t>
            </a:r>
            <a:r>
              <a:rPr lang="en-US" sz="2400" dirty="0" err="1">
                <a:latin typeface="Franklin Gothic Medium" pitchFamily="34" charset="0"/>
              </a:rPr>
              <a:t>masing-masing</a:t>
            </a:r>
            <a:r>
              <a:rPr lang="en-US" sz="2400" dirty="0">
                <a:latin typeface="Franklin Gothic Medium" pitchFamily="34" charset="0"/>
              </a:rPr>
              <a:t>.</a:t>
            </a:r>
          </a:p>
          <a:p>
            <a:pPr marL="990600" lvl="1" indent="-533400">
              <a:buClr>
                <a:srgbClr val="FF0066"/>
              </a:buClr>
              <a:buFont typeface="Wingdings" pitchFamily="2" charset="2"/>
              <a:buChar char="Ø"/>
              <a:defRPr/>
            </a:pPr>
            <a:r>
              <a:rPr lang="sv-SE" sz="2400" dirty="0">
                <a:latin typeface="Franklin Gothic Medium" pitchFamily="34" charset="0"/>
              </a:rPr>
              <a:t>Mewujudkan tatanan dunia baru yang damai dan sejahtera.</a:t>
            </a:r>
            <a:endParaRPr lang="en-US" dirty="0">
              <a:latin typeface="Franklin Gothic Medium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erlin Sans FB Demi" pitchFamily="34" charset="0"/>
              </a:rPr>
              <a:t>5. </a:t>
            </a:r>
            <a:r>
              <a:rPr lang="sv-SE" altLang="id-ID" b="1" dirty="0" smtClean="0">
                <a:effectLst/>
                <a:latin typeface="Berlin Sans FB Demi" pitchFamily="34" charset="0"/>
              </a:rPr>
              <a:t>TUJUAN (umum) HUBUNGAN INTERNASIONAL</a:t>
            </a:r>
            <a:endParaRPr lang="en-US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lnSpc>
                <a:spcPct val="90000"/>
              </a:lnSpc>
              <a:buFontTx/>
              <a:buAutoNum type="alphaLcPeriod"/>
            </a:pPr>
            <a:r>
              <a:rPr lang="sv-SE" altLang="id-ID" dirty="0" smtClean="0">
                <a:latin typeface="Narkisim" pitchFamily="34" charset="-79"/>
                <a:cs typeface="Narkisim" pitchFamily="34" charset="-79"/>
              </a:rPr>
              <a:t>Memacu pertumbuhan ekonomi setiap negara.</a:t>
            </a:r>
          </a:p>
          <a:p>
            <a:pPr marL="609600" indent="-609600">
              <a:lnSpc>
                <a:spcPct val="90000"/>
              </a:lnSpc>
              <a:buFontTx/>
              <a:buAutoNum type="alphaLcPeriod"/>
            </a:pPr>
            <a:r>
              <a:rPr lang="sv-SE" altLang="id-ID" dirty="0" smtClean="0">
                <a:latin typeface="Narkisim" pitchFamily="34" charset="-79"/>
                <a:cs typeface="Narkisim" pitchFamily="34" charset="-79"/>
              </a:rPr>
              <a:t>Menciptakan saling pengertian antar bangsa dalam membina dan menegakkan perdamaian dunia.</a:t>
            </a:r>
          </a:p>
          <a:p>
            <a:pPr marL="609600" indent="-609600">
              <a:lnSpc>
                <a:spcPct val="90000"/>
              </a:lnSpc>
              <a:buFontTx/>
              <a:buAutoNum type="alphaLcPeriod"/>
            </a:pPr>
            <a:r>
              <a:rPr lang="sv-SE" altLang="id-ID" dirty="0" smtClean="0">
                <a:latin typeface="Narkisim" pitchFamily="34" charset="-79"/>
                <a:cs typeface="Narkisim" pitchFamily="34" charset="-79"/>
              </a:rPr>
              <a:t>Menciptakan keadilan dan kesejahteraan sosial bagi seluruh rakyatnya.</a:t>
            </a:r>
            <a:r>
              <a:rPr lang="en-US" altLang="id-ID" dirty="0" smtClean="0">
                <a:latin typeface="Narkisim" pitchFamily="34" charset="-79"/>
                <a:cs typeface="Narkisim" pitchFamily="34" charset="-79"/>
              </a:rPr>
              <a:t> </a:t>
            </a:r>
          </a:p>
          <a:p>
            <a:pPr marL="609600" indent="-609600">
              <a:lnSpc>
                <a:spcPct val="90000"/>
              </a:lnSpc>
              <a:buFontTx/>
              <a:buAutoNum type="alphaLcPeriod"/>
            </a:pPr>
            <a:r>
              <a:rPr lang="sv-SE" altLang="id-ID" dirty="0" smtClean="0">
                <a:latin typeface="Narkisim" pitchFamily="34" charset="-79"/>
                <a:cs typeface="Narkisim" pitchFamily="34" charset="-79"/>
              </a:rPr>
              <a:t>Menciptakan hidup berdampingan secara damai.</a:t>
            </a:r>
          </a:p>
          <a:p>
            <a:pPr marL="609600" indent="-609600">
              <a:lnSpc>
                <a:spcPct val="90000"/>
              </a:lnSpc>
              <a:buFontTx/>
              <a:buAutoNum type="alphaLcPeriod"/>
            </a:pPr>
            <a:r>
              <a:rPr lang="sv-SE" altLang="id-ID" dirty="0" smtClean="0">
                <a:latin typeface="Narkisim" pitchFamily="34" charset="-79"/>
                <a:cs typeface="Narkisim" pitchFamily="34" charset="-79"/>
              </a:rPr>
              <a:t>Mengembangka penyelesaian masalah secara damai dan diplomasi</a:t>
            </a:r>
          </a:p>
          <a:p>
            <a:pPr marL="609600" indent="-609600">
              <a:lnSpc>
                <a:spcPct val="90000"/>
              </a:lnSpc>
              <a:buFontTx/>
              <a:buAutoNum type="alphaLcPeriod"/>
            </a:pPr>
            <a:r>
              <a:rPr lang="sv-SE" altLang="id-ID" dirty="0" smtClean="0">
                <a:latin typeface="Narkisim" pitchFamily="34" charset="-79"/>
                <a:cs typeface="Narkisim" pitchFamily="34" charset="-79"/>
              </a:rPr>
              <a:t>Membangun solidaritas dan saling menghormati antar bangsa</a:t>
            </a:r>
          </a:p>
          <a:p>
            <a:pPr marL="609600" indent="-609600">
              <a:lnSpc>
                <a:spcPct val="90000"/>
              </a:lnSpc>
              <a:buFontTx/>
              <a:buAutoNum type="alphaLcPeriod"/>
            </a:pPr>
            <a:r>
              <a:rPr lang="sv-SE" altLang="id-ID" dirty="0" smtClean="0">
                <a:latin typeface="Narkisim" pitchFamily="34" charset="-79"/>
                <a:cs typeface="Narkisim" pitchFamily="34" charset="-79"/>
              </a:rPr>
              <a:t>Berpartisipasi dalam melaksanakan ketertiban dunia</a:t>
            </a:r>
          </a:p>
          <a:p>
            <a:pPr marL="609600" indent="-609600">
              <a:lnSpc>
                <a:spcPct val="90000"/>
              </a:lnSpc>
              <a:buFontTx/>
              <a:buAutoNum type="alphaLcPeriod"/>
            </a:pPr>
            <a:r>
              <a:rPr lang="sv-SE" altLang="id-ID" dirty="0" smtClean="0">
                <a:latin typeface="Narkisim" pitchFamily="34" charset="-79"/>
                <a:cs typeface="Narkisim" pitchFamily="34" charset="-79"/>
              </a:rPr>
              <a:t>Menjamin kelangsungan hidup bangsa dan nrgara di tengah bangsa-bangsa lain.</a:t>
            </a:r>
            <a:endParaRPr lang="en-US" altLang="id-ID" dirty="0" smtClean="0">
              <a:latin typeface="Narkisim" pitchFamily="34" charset="-79"/>
              <a:cs typeface="Narkisim" pitchFamily="34" charset="-79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b="1" dirty="0" smtClean="0"/>
              <a:t>TUGAS 1</a:t>
            </a:r>
            <a:r>
              <a:rPr lang="id-ID" b="1" dirty="0" smtClean="0"/>
              <a:t> (SMT 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638800"/>
          </a:xfrm>
        </p:spPr>
        <p:txBody>
          <a:bodyPr>
            <a:no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100" b="1" dirty="0" err="1" smtClean="0"/>
              <a:t>Coba</a:t>
            </a:r>
            <a:r>
              <a:rPr lang="en-US" sz="2100" b="1" dirty="0" smtClean="0"/>
              <a:t> kalian </a:t>
            </a:r>
            <a:r>
              <a:rPr lang="en-US" sz="2100" b="1" dirty="0" err="1" smtClean="0"/>
              <a:t>tuliskan</a:t>
            </a:r>
            <a:r>
              <a:rPr lang="en-US" sz="2100" b="1" dirty="0" smtClean="0"/>
              <a:t> 3 </a:t>
            </a:r>
            <a:r>
              <a:rPr lang="en-US" sz="2100" b="1" dirty="0" err="1" smtClean="0"/>
              <a:t>pendapat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para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ahli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mengenai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definisi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hubungan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internasional</a:t>
            </a:r>
            <a:r>
              <a:rPr lang="en-US" sz="2100" b="1" dirty="0" smtClean="0"/>
              <a:t>!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100" b="1" dirty="0" smtClean="0"/>
              <a:t>Dari </a:t>
            </a:r>
            <a:r>
              <a:rPr lang="en-US" sz="2100" b="1" dirty="0" err="1" smtClean="0"/>
              <a:t>definisi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tersebut</a:t>
            </a:r>
            <a:r>
              <a:rPr lang="en-US" sz="2100" b="1" dirty="0" smtClean="0"/>
              <a:t>, </a:t>
            </a:r>
            <a:r>
              <a:rPr lang="en-US" sz="2100" b="1" dirty="0" err="1" smtClean="0"/>
              <a:t>rumusan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siapa</a:t>
            </a:r>
            <a:r>
              <a:rPr lang="en-US" sz="2100" b="1" dirty="0" smtClean="0"/>
              <a:t> yang paling </a:t>
            </a:r>
            <a:r>
              <a:rPr lang="en-US" sz="2100" b="1" dirty="0" err="1" smtClean="0"/>
              <a:t>relevan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dengan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konteks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hubungan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internasional</a:t>
            </a:r>
            <a:r>
              <a:rPr lang="en-US" sz="2100" b="1" dirty="0" smtClean="0"/>
              <a:t> yang </a:t>
            </a:r>
            <a:r>
              <a:rPr lang="en-US" sz="2100" b="1" dirty="0" err="1" smtClean="0"/>
              <a:t>dilakukan</a:t>
            </a:r>
            <a:r>
              <a:rPr lang="en-US" sz="2100" b="1" dirty="0" smtClean="0"/>
              <a:t> Indonesia? </a:t>
            </a:r>
            <a:r>
              <a:rPr lang="en-US" sz="2100" b="1" dirty="0" err="1" smtClean="0"/>
              <a:t>Berikan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alasanmu</a:t>
            </a:r>
            <a:r>
              <a:rPr lang="en-US" sz="2100" b="1" dirty="0" smtClean="0"/>
              <a:t>!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100" b="1" dirty="0" err="1" smtClean="0"/>
              <a:t>Setelah</a:t>
            </a:r>
            <a:r>
              <a:rPr lang="en-US" sz="2100" b="1" dirty="0"/>
              <a:t> </a:t>
            </a:r>
            <a:r>
              <a:rPr lang="en-US" sz="2100" b="1" dirty="0" err="1" smtClean="0"/>
              <a:t>mengetahui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definisi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dari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berbagai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ahli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dan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mengetahui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mana</a:t>
            </a:r>
            <a:r>
              <a:rPr lang="en-US" sz="2100" b="1" dirty="0" smtClean="0"/>
              <a:t> yang paling </a:t>
            </a:r>
            <a:r>
              <a:rPr lang="en-US" sz="2100" b="1" dirty="0" err="1" smtClean="0"/>
              <a:t>relevan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bagi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bangsa</a:t>
            </a:r>
            <a:r>
              <a:rPr lang="en-US" sz="2100" b="1" dirty="0" smtClean="0"/>
              <a:t> Indonesia, </a:t>
            </a:r>
            <a:r>
              <a:rPr lang="en-US" sz="2100" b="1" dirty="0" err="1" smtClean="0"/>
              <a:t>lalu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apa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menurut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pendapatmu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sendiri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tentang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hubungan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internasional</a:t>
            </a:r>
            <a:r>
              <a:rPr lang="en-US" sz="2100" b="1" dirty="0" smtClean="0"/>
              <a:t>? </a:t>
            </a:r>
            <a:r>
              <a:rPr lang="en-US" sz="2100" b="1" dirty="0" err="1" smtClean="0"/>
              <a:t>Jelaskan</a:t>
            </a:r>
            <a:r>
              <a:rPr lang="en-US" sz="2100" b="1" dirty="0" smtClean="0"/>
              <a:t>!</a:t>
            </a:r>
            <a:endParaRPr lang="id-ID" sz="2100" b="1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100" b="1" dirty="0" err="1" smtClean="0"/>
              <a:t>Menurut</a:t>
            </a:r>
            <a:r>
              <a:rPr lang="en-US" sz="2100" b="1" dirty="0" smtClean="0"/>
              <a:t> kalian </a:t>
            </a:r>
            <a:r>
              <a:rPr lang="en-US" sz="2100" b="1" dirty="0" err="1" smtClean="0"/>
              <a:t>seberapa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penting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hubungan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Internasional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bagi</a:t>
            </a:r>
            <a:r>
              <a:rPr lang="en-US" sz="2100" b="1" dirty="0" smtClean="0"/>
              <a:t> Indonesia? Dan </a:t>
            </a:r>
            <a:r>
              <a:rPr lang="en-US" sz="2100" b="1" dirty="0" err="1" smtClean="0"/>
              <a:t>mengapa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harus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menjalin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hubungan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antar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negara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bahkan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berbagai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negara</a:t>
            </a:r>
            <a:r>
              <a:rPr lang="en-US" sz="2100" b="1" dirty="0" smtClean="0"/>
              <a:t>? </a:t>
            </a:r>
            <a:r>
              <a:rPr lang="en-US" sz="2100" b="1" dirty="0" err="1" smtClean="0"/>
              <a:t>Jelaskan</a:t>
            </a:r>
            <a:r>
              <a:rPr lang="en-US" sz="2100" b="1" dirty="0" smtClean="0"/>
              <a:t>!</a:t>
            </a:r>
            <a:endParaRPr lang="id-ID" sz="2100" b="1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100" b="1" dirty="0" err="1" smtClean="0"/>
              <a:t>Tuliskan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berbagai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manfaat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dalam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menjalin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hubungan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Internasional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di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bidang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Ideologi</a:t>
            </a:r>
            <a:r>
              <a:rPr lang="en-US" sz="2100" b="1" dirty="0" smtClean="0"/>
              <a:t>, </a:t>
            </a:r>
            <a:r>
              <a:rPr lang="en-US" sz="2100" b="1" dirty="0" err="1" smtClean="0"/>
              <a:t>Politik</a:t>
            </a:r>
            <a:r>
              <a:rPr lang="en-US" sz="2100" b="1" dirty="0" smtClean="0"/>
              <a:t>, </a:t>
            </a:r>
            <a:r>
              <a:rPr lang="en-US" sz="2100" b="1" dirty="0" err="1" smtClean="0"/>
              <a:t>Ekonomi</a:t>
            </a:r>
            <a:r>
              <a:rPr lang="en-US" sz="2100" b="1" dirty="0" smtClean="0"/>
              <a:t>, </a:t>
            </a:r>
            <a:r>
              <a:rPr lang="en-US" sz="2100" b="1" dirty="0" err="1" smtClean="0"/>
              <a:t>Sosial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budaya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dan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pertahan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keamanan</a:t>
            </a:r>
            <a:r>
              <a:rPr lang="en-US" sz="2100" b="1" dirty="0" smtClean="0"/>
              <a:t>!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en-US" sz="30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6. </a:t>
            </a:r>
            <a:r>
              <a:rPr lang="en-US" sz="3600" b="1" dirty="0" err="1" smtClean="0"/>
              <a:t>Politik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Luar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Negeri</a:t>
            </a:r>
            <a:r>
              <a:rPr lang="en-US" sz="3600" b="1" dirty="0" smtClean="0"/>
              <a:t> Indonesia </a:t>
            </a:r>
            <a:r>
              <a:rPr lang="en-US" sz="3600" b="1" dirty="0" err="1" smtClean="0"/>
              <a:t>dalam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Menjalin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Hubungan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Internasional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334000"/>
          </a:xfrm>
        </p:spPr>
        <p:txBody>
          <a:bodyPr/>
          <a:lstStyle/>
          <a:p>
            <a:r>
              <a:rPr lang="en-US" b="1" dirty="0" err="1" smtClean="0"/>
              <a:t>Politik</a:t>
            </a:r>
            <a:r>
              <a:rPr lang="en-US" b="1" dirty="0" smtClean="0"/>
              <a:t> </a:t>
            </a:r>
            <a:r>
              <a:rPr lang="en-US" b="1" dirty="0" err="1" smtClean="0"/>
              <a:t>luar</a:t>
            </a:r>
            <a:r>
              <a:rPr lang="en-US" b="1" dirty="0" smtClean="0"/>
              <a:t> </a:t>
            </a:r>
            <a:r>
              <a:rPr lang="en-US" b="1" dirty="0" err="1" smtClean="0"/>
              <a:t>negeri</a:t>
            </a:r>
            <a:r>
              <a:rPr lang="en-US" b="1" dirty="0" smtClean="0"/>
              <a:t> Indonesia </a:t>
            </a:r>
            <a:r>
              <a:rPr lang="en-US" b="1" dirty="0" err="1" smtClean="0"/>
              <a:t>adalah</a:t>
            </a:r>
            <a:r>
              <a:rPr lang="en-US" b="1" dirty="0" smtClean="0"/>
              <a:t> </a:t>
            </a:r>
            <a:r>
              <a:rPr lang="en-US" b="1" dirty="0" err="1" smtClean="0"/>
              <a:t>bebas</a:t>
            </a:r>
            <a:r>
              <a:rPr lang="en-US" b="1" dirty="0" smtClean="0"/>
              <a:t> </a:t>
            </a:r>
            <a:r>
              <a:rPr lang="en-US" b="1" dirty="0" err="1" smtClean="0"/>
              <a:t>aktif</a:t>
            </a:r>
            <a:r>
              <a:rPr lang="en-US" dirty="0" smtClean="0"/>
              <a:t>. </a:t>
            </a:r>
            <a:r>
              <a:rPr lang="en-US" dirty="0" err="1" smtClean="0"/>
              <a:t>Bebas</a:t>
            </a:r>
            <a:r>
              <a:rPr lang="en-US" dirty="0" smtClean="0"/>
              <a:t>,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Indonesia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memihak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.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Indonesia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perdamaian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. Negara Indonesia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permasalahan-permasalahan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1724</TotalTime>
  <Words>1404</Words>
  <Application>Microsoft Office PowerPoint</Application>
  <PresentationFormat>On-screen Show (4:3)</PresentationFormat>
  <Paragraphs>116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BAB 7 – KD 3.18</vt:lpstr>
      <vt:lpstr>A. Peran Indonesia dalam Menciptakan Perdamaian Dunia melalui Hubungan Internasional</vt:lpstr>
      <vt:lpstr>1. Pengertian Hubungan Internasional</vt:lpstr>
      <vt:lpstr>2. Makna Hubungan Internasional</vt:lpstr>
      <vt:lpstr>3. Dampak suatu negara yang mengucilkan diri dari pergaulan antarbangsa</vt:lpstr>
      <vt:lpstr>4. Faktor yang mendorong adanya hubungan internasional</vt:lpstr>
      <vt:lpstr>5. TUJUAN (umum) HUBUNGAN INTERNASIONAL</vt:lpstr>
      <vt:lpstr>TUGAS 1 (SMT 2)</vt:lpstr>
      <vt:lpstr>6. Politik Luar Negeri Indonesia dalam Menjalin Hubungan Internasional</vt:lpstr>
      <vt:lpstr>7. Landasan Politik Luar Negeri Indonesia</vt:lpstr>
      <vt:lpstr>Slide 11</vt:lpstr>
      <vt:lpstr>8. Tujuan Politik Luar Negeri Bebas Aktif</vt:lpstr>
      <vt:lpstr>B. Peran Indonesia dalam Menciptakan Perdamaian Dunia melalui Organisasi Internasional</vt:lpstr>
      <vt:lpstr>1. Peran Indonesia di PBB</vt:lpstr>
      <vt:lpstr>Slide 15</vt:lpstr>
      <vt:lpstr>Slide 16</vt:lpstr>
      <vt:lpstr>Slide 17</vt:lpstr>
      <vt:lpstr>2. ASEAN</vt:lpstr>
      <vt:lpstr>Slide 19</vt:lpstr>
      <vt:lpstr>Slide 20</vt:lpstr>
      <vt:lpstr>Slide 21</vt:lpstr>
      <vt:lpstr>3. Peran Indonesia Dalam Gerakan Non Blok</vt:lpstr>
      <vt:lpstr>Slide 23</vt:lpstr>
      <vt:lpstr>Slide 24</vt:lpstr>
      <vt:lpstr>Tugas 2 (SMT 2)</vt:lpstr>
      <vt:lpstr>TUGAS 3 (SMT 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IV</dc:title>
  <dc:creator>smk</dc:creator>
  <cp:lastModifiedBy>wwcomputer</cp:lastModifiedBy>
  <cp:revision>78</cp:revision>
  <dcterms:created xsi:type="dcterms:W3CDTF">2019-02-27T10:45:23Z</dcterms:created>
  <dcterms:modified xsi:type="dcterms:W3CDTF">2020-03-22T14:09:56Z</dcterms:modified>
</cp:coreProperties>
</file>